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1"/>
  </p:notesMasterIdLst>
  <p:handoutMasterIdLst>
    <p:handoutMasterId r:id="rId32"/>
  </p:handoutMasterIdLst>
  <p:sldIdLst>
    <p:sldId id="315" r:id="rId2"/>
    <p:sldId id="314" r:id="rId3"/>
    <p:sldId id="340" r:id="rId4"/>
    <p:sldId id="316" r:id="rId5"/>
    <p:sldId id="317" r:id="rId6"/>
    <p:sldId id="318" r:id="rId7"/>
    <p:sldId id="341" r:id="rId8"/>
    <p:sldId id="319" r:id="rId9"/>
    <p:sldId id="320" r:id="rId10"/>
    <p:sldId id="321" r:id="rId11"/>
    <p:sldId id="322" r:id="rId12"/>
    <p:sldId id="323" r:id="rId13"/>
    <p:sldId id="34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42" r:id="rId29"/>
    <p:sldId id="338" r:id="rId3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128"/>
        <a:cs typeface="+mn-cs"/>
      </a:defRPr>
    </a:lvl1pPr>
    <a:lvl2pPr marL="457200" algn="l" rtl="0" fontAlgn="base">
      <a:spcBef>
        <a:spcPct val="0"/>
      </a:spcBef>
      <a:spcAft>
        <a:spcPct val="0"/>
      </a:spcAft>
      <a:defRPr sz="2400" kern="1200">
        <a:solidFill>
          <a:schemeClr val="tx1"/>
        </a:solidFill>
        <a:latin typeface="Arial" charset="0"/>
        <a:ea typeface="ヒラギノ角ゴ Pro W3" charset="-128"/>
        <a:cs typeface="+mn-cs"/>
      </a:defRPr>
    </a:lvl2pPr>
    <a:lvl3pPr marL="914400" algn="l" rtl="0" fontAlgn="base">
      <a:spcBef>
        <a:spcPct val="0"/>
      </a:spcBef>
      <a:spcAft>
        <a:spcPct val="0"/>
      </a:spcAft>
      <a:defRPr sz="2400" kern="1200">
        <a:solidFill>
          <a:schemeClr val="tx1"/>
        </a:solidFill>
        <a:latin typeface="Arial" charset="0"/>
        <a:ea typeface="ヒラギノ角ゴ Pro W3" charset="-128"/>
        <a:cs typeface="+mn-cs"/>
      </a:defRPr>
    </a:lvl3pPr>
    <a:lvl4pPr marL="1371600" algn="l" rtl="0" fontAlgn="base">
      <a:spcBef>
        <a:spcPct val="0"/>
      </a:spcBef>
      <a:spcAft>
        <a:spcPct val="0"/>
      </a:spcAft>
      <a:defRPr sz="2400" kern="1200">
        <a:solidFill>
          <a:schemeClr val="tx1"/>
        </a:solidFill>
        <a:latin typeface="Arial" charset="0"/>
        <a:ea typeface="ヒラギノ角ゴ Pro W3" charset="-128"/>
        <a:cs typeface="+mn-cs"/>
      </a:defRPr>
    </a:lvl4pPr>
    <a:lvl5pPr marL="1828800" algn="l" rtl="0" fontAlgn="base">
      <a:spcBef>
        <a:spcPct val="0"/>
      </a:spcBef>
      <a:spcAft>
        <a:spcPct val="0"/>
      </a:spcAft>
      <a:defRPr sz="2400" kern="1200">
        <a:solidFill>
          <a:schemeClr val="tx1"/>
        </a:solidFill>
        <a:latin typeface="Arial" charset="0"/>
        <a:ea typeface="ヒラギノ角ゴ Pro W3" charset="-128"/>
        <a:cs typeface="+mn-cs"/>
      </a:defRPr>
    </a:lvl5pPr>
    <a:lvl6pPr marL="2286000" algn="l" defTabSz="914400" rtl="0" eaLnBrk="1" latinLnBrk="0" hangingPunct="1">
      <a:defRPr sz="2400" kern="1200">
        <a:solidFill>
          <a:schemeClr val="tx1"/>
        </a:solidFill>
        <a:latin typeface="Arial" charset="0"/>
        <a:ea typeface="ヒラギノ角ゴ Pro W3" charset="-128"/>
        <a:cs typeface="+mn-cs"/>
      </a:defRPr>
    </a:lvl6pPr>
    <a:lvl7pPr marL="2743200" algn="l" defTabSz="914400" rtl="0" eaLnBrk="1" latinLnBrk="0" hangingPunct="1">
      <a:defRPr sz="2400" kern="1200">
        <a:solidFill>
          <a:schemeClr val="tx1"/>
        </a:solidFill>
        <a:latin typeface="Arial" charset="0"/>
        <a:ea typeface="ヒラギノ角ゴ Pro W3" charset="-128"/>
        <a:cs typeface="+mn-cs"/>
      </a:defRPr>
    </a:lvl7pPr>
    <a:lvl8pPr marL="3200400" algn="l" defTabSz="914400" rtl="0" eaLnBrk="1" latinLnBrk="0" hangingPunct="1">
      <a:defRPr sz="2400" kern="1200">
        <a:solidFill>
          <a:schemeClr val="tx1"/>
        </a:solidFill>
        <a:latin typeface="Arial" charset="0"/>
        <a:ea typeface="ヒラギノ角ゴ Pro W3" charset="-128"/>
        <a:cs typeface="+mn-cs"/>
      </a:defRPr>
    </a:lvl8pPr>
    <a:lvl9pPr marL="3657600" algn="l" defTabSz="914400" rtl="0" eaLnBrk="1" latinLnBrk="0" hangingPunct="1">
      <a:defRPr sz="2400" kern="1200">
        <a:solidFill>
          <a:schemeClr val="tx1"/>
        </a:solidFill>
        <a:latin typeface="Arial" charset="0"/>
        <a:ea typeface="ヒラギノ角ゴ Pro W3"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AE4"/>
    <a:srgbClr val="A3E9A5"/>
    <a:srgbClr val="BAF2BF"/>
    <a:srgbClr val="126E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476" y="-78"/>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r>
              <a:rPr lang="en-US"/>
              <a:t>September 25, 2012</a:t>
            </a:r>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47B4BAC-153A-4349-9394-52E09D2773DC}" type="slidenum">
              <a:rPr lang="en-US"/>
              <a:pPr/>
              <a:t>‹#›</a:t>
            </a:fld>
            <a:endParaRPr lang="en-US"/>
          </a:p>
        </p:txBody>
      </p:sp>
    </p:spTree>
    <p:extLst>
      <p:ext uri="{BB962C8B-B14F-4D97-AF65-F5344CB8AC3E}">
        <p14:creationId xmlns:p14="http://schemas.microsoft.com/office/powerpoint/2010/main" val="58860910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r>
              <a:rPr lang="en-US"/>
              <a:t>September 25, 2012</a:t>
            </a:r>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5185306-A873-4569-B64A-9FAE09E15489}" type="slidenum">
              <a:rPr lang="en-US"/>
              <a:pPr/>
              <a:t>‹#›</a:t>
            </a:fld>
            <a:endParaRPr lang="en-US"/>
          </a:p>
        </p:txBody>
      </p:sp>
    </p:spTree>
    <p:extLst>
      <p:ext uri="{BB962C8B-B14F-4D97-AF65-F5344CB8AC3E}">
        <p14:creationId xmlns:p14="http://schemas.microsoft.com/office/powerpoint/2010/main" val="1374900059"/>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r>
              <a:rPr lang="en-US"/>
              <a:t>9/25/12</a:t>
            </a:r>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0C25CCFA-6216-4CB5-B6DD-CC9A7199145D}" type="slidenum">
              <a:rPr lang="en-US"/>
              <a:pPr/>
              <a:t>‹#›</a:t>
            </a:fld>
            <a:endParaRPr lang="en-US"/>
          </a:p>
        </p:txBody>
      </p:sp>
    </p:spTree>
    <p:extLst>
      <p:ext uri="{BB962C8B-B14F-4D97-AF65-F5344CB8AC3E}">
        <p14:creationId xmlns:p14="http://schemas.microsoft.com/office/powerpoint/2010/main" val="3426759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r>
              <a:rPr lang="en-US"/>
              <a:t>9/25/12</a:t>
            </a:r>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4C7467F-3E38-4938-8D87-063F1AB74C21}" type="slidenum">
              <a:rPr lang="en-US"/>
              <a:pPr/>
              <a:t>‹#›</a:t>
            </a:fld>
            <a:endParaRPr lang="en-US"/>
          </a:p>
        </p:txBody>
      </p:sp>
    </p:spTree>
    <p:extLst>
      <p:ext uri="{BB962C8B-B14F-4D97-AF65-F5344CB8AC3E}">
        <p14:creationId xmlns:p14="http://schemas.microsoft.com/office/powerpoint/2010/main" val="413639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r>
              <a:rPr lang="en-US"/>
              <a:t>9/25/12</a:t>
            </a:r>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2E414E7-7DBD-45A8-8705-12C5A6DC5425}" type="slidenum">
              <a:rPr lang="en-US"/>
              <a:pPr/>
              <a:t>‹#›</a:t>
            </a:fld>
            <a:endParaRPr lang="en-US"/>
          </a:p>
        </p:txBody>
      </p:sp>
    </p:spTree>
    <p:extLst>
      <p:ext uri="{BB962C8B-B14F-4D97-AF65-F5344CB8AC3E}">
        <p14:creationId xmlns:p14="http://schemas.microsoft.com/office/powerpoint/2010/main" val="1439014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r>
              <a:rPr lang="en-US"/>
              <a:t>9/25/12</a:t>
            </a:r>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5DB6E108-B86F-4018-9E68-00E49058A8B6}" type="slidenum">
              <a:rPr lang="en-US"/>
              <a:pPr/>
              <a:t>‹#›</a:t>
            </a:fld>
            <a:endParaRPr lang="en-US"/>
          </a:p>
        </p:txBody>
      </p:sp>
    </p:spTree>
    <p:extLst>
      <p:ext uri="{BB962C8B-B14F-4D97-AF65-F5344CB8AC3E}">
        <p14:creationId xmlns:p14="http://schemas.microsoft.com/office/powerpoint/2010/main" val="233927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r>
              <a:rPr lang="en-US"/>
              <a:t>9/25/12</a:t>
            </a:r>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6F01AC1-B7F3-4F1A-B4C7-2B3418E3F3DD}" type="slidenum">
              <a:rPr lang="en-US"/>
              <a:pPr/>
              <a:t>‹#›</a:t>
            </a:fld>
            <a:endParaRPr lang="en-US"/>
          </a:p>
        </p:txBody>
      </p:sp>
    </p:spTree>
    <p:extLst>
      <p:ext uri="{BB962C8B-B14F-4D97-AF65-F5344CB8AC3E}">
        <p14:creationId xmlns:p14="http://schemas.microsoft.com/office/powerpoint/2010/main" val="1813739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r>
              <a:rPr lang="en-US"/>
              <a:t>9/25/12</a:t>
            </a:r>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2E9353C4-AF0E-4E55-B4D6-B5F9B530256C}" type="slidenum">
              <a:rPr lang="en-US"/>
              <a:pPr/>
              <a:t>‹#›</a:t>
            </a:fld>
            <a:endParaRPr lang="en-US"/>
          </a:p>
        </p:txBody>
      </p:sp>
    </p:spTree>
    <p:extLst>
      <p:ext uri="{BB962C8B-B14F-4D97-AF65-F5344CB8AC3E}">
        <p14:creationId xmlns:p14="http://schemas.microsoft.com/office/powerpoint/2010/main" val="3219329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r>
              <a:rPr lang="en-US"/>
              <a:t>9/25/12</a:t>
            </a:r>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07D1B982-2FFC-42A9-8FCB-8E44F00B2767}" type="slidenum">
              <a:rPr lang="en-US"/>
              <a:pPr/>
              <a:t>‹#›</a:t>
            </a:fld>
            <a:endParaRPr lang="en-US"/>
          </a:p>
        </p:txBody>
      </p:sp>
    </p:spTree>
    <p:extLst>
      <p:ext uri="{BB962C8B-B14F-4D97-AF65-F5344CB8AC3E}">
        <p14:creationId xmlns:p14="http://schemas.microsoft.com/office/powerpoint/2010/main" val="3614769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r>
              <a:rPr lang="en-US"/>
              <a:t>9/25/12</a:t>
            </a:r>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1CF4FBC-BFD6-45C9-B9C7-F5AE1CCC87E6}" type="slidenum">
              <a:rPr lang="en-US"/>
              <a:pPr/>
              <a:t>‹#›</a:t>
            </a:fld>
            <a:endParaRPr lang="en-US"/>
          </a:p>
        </p:txBody>
      </p:sp>
    </p:spTree>
    <p:extLst>
      <p:ext uri="{BB962C8B-B14F-4D97-AF65-F5344CB8AC3E}">
        <p14:creationId xmlns:p14="http://schemas.microsoft.com/office/powerpoint/2010/main" val="390352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r>
              <a:rPr lang="en-US"/>
              <a:t>9/25/12</a:t>
            </a:r>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A01E5F8A-A2A5-4E9B-999F-7AC083E8A53A}" type="slidenum">
              <a:rPr lang="en-US"/>
              <a:pPr/>
              <a:t>‹#›</a:t>
            </a:fld>
            <a:endParaRPr lang="en-US"/>
          </a:p>
        </p:txBody>
      </p:sp>
    </p:spTree>
    <p:extLst>
      <p:ext uri="{BB962C8B-B14F-4D97-AF65-F5344CB8AC3E}">
        <p14:creationId xmlns:p14="http://schemas.microsoft.com/office/powerpoint/2010/main" val="210032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r>
              <a:rPr lang="en-US"/>
              <a:t>9/25/12</a:t>
            </a:r>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3FB6D847-ED7D-425E-A0BA-3B8E817D4FCD}" type="slidenum">
              <a:rPr lang="en-US"/>
              <a:pPr/>
              <a:t>‹#›</a:t>
            </a:fld>
            <a:endParaRPr lang="en-US"/>
          </a:p>
        </p:txBody>
      </p:sp>
    </p:spTree>
    <p:extLst>
      <p:ext uri="{BB962C8B-B14F-4D97-AF65-F5344CB8AC3E}">
        <p14:creationId xmlns:p14="http://schemas.microsoft.com/office/powerpoint/2010/main" val="3304202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r>
              <a:rPr lang="en-US"/>
              <a:t>9/25/12</a:t>
            </a:r>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13FAA35-916B-4A5F-B441-4AD8AAB649DE}" type="slidenum">
              <a:rPr lang="en-US"/>
              <a:pPr/>
              <a:t>‹#›</a:t>
            </a:fld>
            <a:endParaRPr lang="en-US"/>
          </a:p>
        </p:txBody>
      </p:sp>
    </p:spTree>
    <p:extLst>
      <p:ext uri="{BB962C8B-B14F-4D97-AF65-F5344CB8AC3E}">
        <p14:creationId xmlns:p14="http://schemas.microsoft.com/office/powerpoint/2010/main" val="1331375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891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t>9/25/12</a:t>
            </a:r>
          </a:p>
        </p:txBody>
      </p:sp>
      <p:sp>
        <p:nvSpPr>
          <p:cNvPr id="3891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3891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47C340D-B6CC-4E76-8D3D-4CEF37FA910D}" type="slidenum">
              <a:rPr lang="en-US"/>
              <a:pPr/>
              <a:t>‹#›</a:t>
            </a:fld>
            <a:endParaRPr lang="en-US"/>
          </a:p>
        </p:txBody>
      </p:sp>
      <p:pic>
        <p:nvPicPr>
          <p:cNvPr id="1031" name="Picture 6" descr="BU_minimal.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sldNum="0" hdr="0" ftr="0" dt="0"/>
  <p:txStyles>
    <p:title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ヒラギノ角ゴ Pro W3"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ヒラギノ角ゴ Pro W3" charset="-128"/>
        </a:defRPr>
      </a:lvl2pPr>
      <a:lvl3pPr marL="1143000" indent="-228600" algn="l" rtl="0" eaLnBrk="0" fontAlgn="base" hangingPunct="0">
        <a:spcBef>
          <a:spcPct val="20000"/>
        </a:spcBef>
        <a:spcAft>
          <a:spcPct val="0"/>
        </a:spcAft>
        <a:buChar char="•"/>
        <a:defRPr sz="2400">
          <a:solidFill>
            <a:schemeClr val="tx1"/>
          </a:solidFill>
          <a:latin typeface="+mn-lt"/>
          <a:ea typeface="ヒラギノ角ゴ Pro W3" charset="-128"/>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charset="-128"/>
        </a:defRPr>
      </a:lvl4pPr>
      <a:lvl5pPr marL="2057400" indent="-228600" algn="l" rtl="0" eaLnBrk="0" fontAlgn="base" hangingPunct="0">
        <a:spcBef>
          <a:spcPct val="20000"/>
        </a:spcBef>
        <a:spcAft>
          <a:spcPct val="0"/>
        </a:spcAft>
        <a:buChar char="»"/>
        <a:defRPr sz="2000">
          <a:solidFill>
            <a:schemeClr val="tx1"/>
          </a:solidFill>
          <a:latin typeface="+mn-lt"/>
          <a:ea typeface="ヒラギノ角ゴ Pro W3"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371600"/>
            <a:ext cx="7010400" cy="1015663"/>
          </a:xfrm>
          <a:prstGeom prst="rect">
            <a:avLst/>
          </a:prstGeom>
          <a:noFill/>
        </p:spPr>
        <p:txBody>
          <a:bodyPr wrap="square" rtlCol="0">
            <a:spAutoFit/>
          </a:bodyPr>
          <a:lstStyle/>
          <a:p>
            <a:r>
              <a:rPr lang="en-US" dirty="0" smtClean="0"/>
              <a:t>SSIE 637</a:t>
            </a:r>
          </a:p>
          <a:p>
            <a:pPr algn="ctr"/>
            <a:r>
              <a:rPr lang="en-US" sz="3600" dirty="0" smtClean="0"/>
              <a:t>Advanced Topics in Healthcare</a:t>
            </a:r>
            <a:endParaRPr lang="en-US" sz="3600" dirty="0"/>
          </a:p>
        </p:txBody>
      </p:sp>
      <p:sp>
        <p:nvSpPr>
          <p:cNvPr id="5" name="TextBox 4"/>
          <p:cNvSpPr txBox="1"/>
          <p:nvPr/>
        </p:nvSpPr>
        <p:spPr>
          <a:xfrm>
            <a:off x="2590800" y="2743200"/>
            <a:ext cx="3810000" cy="461665"/>
          </a:xfrm>
          <a:prstGeom prst="rect">
            <a:avLst/>
          </a:prstGeom>
          <a:noFill/>
        </p:spPr>
        <p:txBody>
          <a:bodyPr wrap="square" rtlCol="0">
            <a:spAutoFit/>
          </a:bodyPr>
          <a:lstStyle/>
          <a:p>
            <a:pPr algn="ctr"/>
            <a:r>
              <a:rPr lang="en-US" dirty="0" smtClean="0"/>
              <a:t>Lecture #1</a:t>
            </a:r>
            <a:endParaRPr lang="en-US" dirty="0"/>
          </a:p>
        </p:txBody>
      </p:sp>
    </p:spTree>
    <p:extLst>
      <p:ext uri="{BB962C8B-B14F-4D97-AF65-F5344CB8AC3E}">
        <p14:creationId xmlns:p14="http://schemas.microsoft.com/office/powerpoint/2010/main" val="737186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Examples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10782" cy="514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3318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938260"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1675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Policy</a:t>
            </a:r>
          </a:p>
        </p:txBody>
      </p:sp>
      <p:sp>
        <p:nvSpPr>
          <p:cNvPr id="5" name="TextBox 4"/>
          <p:cNvSpPr txBox="1"/>
          <p:nvPr/>
        </p:nvSpPr>
        <p:spPr>
          <a:xfrm>
            <a:off x="228600" y="1295400"/>
            <a:ext cx="8458200" cy="2400657"/>
          </a:xfrm>
          <a:prstGeom prst="rect">
            <a:avLst/>
          </a:prstGeom>
          <a:noFill/>
        </p:spPr>
        <p:txBody>
          <a:bodyPr wrap="square" rtlCol="0">
            <a:spAutoFit/>
          </a:bodyPr>
          <a:lstStyle/>
          <a:p>
            <a:pPr marL="342900" indent="-342900">
              <a:lnSpc>
                <a:spcPct val="150000"/>
              </a:lnSpc>
              <a:buFont typeface="Courier New" pitchFamily="49" charset="0"/>
              <a:buChar char="o"/>
            </a:pPr>
            <a:r>
              <a:rPr lang="en-US" sz="2000" dirty="0" smtClean="0"/>
              <a:t>Participation : required to fully participated in the class </a:t>
            </a:r>
          </a:p>
          <a:p>
            <a:pPr marL="342900" indent="-342900">
              <a:lnSpc>
                <a:spcPct val="150000"/>
              </a:lnSpc>
              <a:buFont typeface="Courier New" pitchFamily="49" charset="0"/>
              <a:buChar char="o"/>
            </a:pPr>
            <a:r>
              <a:rPr lang="en-US" sz="2000" dirty="0" smtClean="0"/>
              <a:t>Attendance: to attend every class</a:t>
            </a:r>
          </a:p>
          <a:p>
            <a:pPr marL="342900" indent="-342900">
              <a:lnSpc>
                <a:spcPct val="150000"/>
              </a:lnSpc>
              <a:buFont typeface="Courier New" pitchFamily="49" charset="0"/>
              <a:buChar char="o"/>
            </a:pPr>
            <a:r>
              <a:rPr lang="en-US" sz="2000" dirty="0" smtClean="0"/>
              <a:t>Reading assignment: strongly encouraged to read assignment</a:t>
            </a:r>
          </a:p>
          <a:p>
            <a:pPr marL="342900" indent="-342900">
              <a:lnSpc>
                <a:spcPct val="150000"/>
              </a:lnSpc>
              <a:buFont typeface="Courier New" pitchFamily="49" charset="0"/>
              <a:buChar char="o"/>
            </a:pPr>
            <a:r>
              <a:rPr lang="en-US" sz="2000" dirty="0" smtClean="0"/>
              <a:t>Academic honesty: Will be abide by Binghamton University’s policy on academic honesty listed in the university bulletin</a:t>
            </a:r>
          </a:p>
        </p:txBody>
      </p:sp>
    </p:spTree>
    <p:extLst>
      <p:ext uri="{BB962C8B-B14F-4D97-AF65-F5344CB8AC3E}">
        <p14:creationId xmlns:p14="http://schemas.microsoft.com/office/powerpoint/2010/main" val="871628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0662"/>
            <a:ext cx="439379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869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Introduction</a:t>
            </a:r>
          </a:p>
        </p:txBody>
      </p:sp>
      <p:sp>
        <p:nvSpPr>
          <p:cNvPr id="5" name="TextBox 4"/>
          <p:cNvSpPr txBox="1"/>
          <p:nvPr/>
        </p:nvSpPr>
        <p:spPr>
          <a:xfrm>
            <a:off x="457200" y="1140767"/>
            <a:ext cx="2186817" cy="461665"/>
          </a:xfrm>
          <a:prstGeom prst="rect">
            <a:avLst/>
          </a:prstGeom>
          <a:noFill/>
        </p:spPr>
        <p:txBody>
          <a:bodyPr wrap="none" rtlCol="0">
            <a:spAutoFit/>
          </a:bodyPr>
          <a:lstStyle/>
          <a:p>
            <a:r>
              <a:rPr lang="en-US" dirty="0" smtClean="0"/>
              <a:t>Health System</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115716"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632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586" y="990600"/>
            <a:ext cx="8610600" cy="1631216"/>
          </a:xfrm>
          <a:prstGeom prst="rect">
            <a:avLst/>
          </a:prstGeom>
          <a:noFill/>
        </p:spPr>
        <p:txBody>
          <a:bodyPr wrap="square" rtlCol="0">
            <a:spAutoFit/>
          </a:bodyPr>
          <a:lstStyle/>
          <a:p>
            <a:pPr marL="342900" indent="-342900">
              <a:buFont typeface="Courier New" pitchFamily="49" charset="0"/>
              <a:buChar char="o"/>
            </a:pPr>
            <a:r>
              <a:rPr lang="en-US" sz="2000" dirty="0" smtClean="0"/>
              <a:t>Health System</a:t>
            </a:r>
          </a:p>
          <a:p>
            <a:pPr marL="800100" lvl="1" indent="-342900">
              <a:buFont typeface="Courier New" pitchFamily="49" charset="0"/>
              <a:buChar char="o"/>
            </a:pPr>
            <a:r>
              <a:rPr lang="en-US" sz="2000" dirty="0" smtClean="0"/>
              <a:t>Organization + people + actions</a:t>
            </a:r>
          </a:p>
          <a:p>
            <a:pPr marL="800100" lvl="1" indent="-342900">
              <a:buFont typeface="Courier New" pitchFamily="49" charset="0"/>
              <a:buChar char="o"/>
            </a:pPr>
            <a:r>
              <a:rPr lang="en-US" sz="2000" dirty="0" smtClean="0"/>
              <a:t>Primary intent is to promote, restore or maintain health</a:t>
            </a:r>
          </a:p>
          <a:p>
            <a:pPr marL="800100" lvl="1" indent="-342900">
              <a:buFont typeface="Courier New" pitchFamily="49" charset="0"/>
              <a:buChar char="o"/>
            </a:pPr>
            <a:r>
              <a:rPr lang="en-US" sz="2000" dirty="0" smtClean="0"/>
              <a:t>Including effort to influence determinants of health as well as more direct health improving activity</a:t>
            </a:r>
            <a:endParaRPr lang="en-US" sz="2000" dirty="0"/>
          </a:p>
        </p:txBody>
      </p:sp>
      <p:sp>
        <p:nvSpPr>
          <p:cNvPr id="5"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Introduction</a:t>
            </a:r>
          </a:p>
        </p:txBody>
      </p:sp>
      <p:sp>
        <p:nvSpPr>
          <p:cNvPr id="6" name="TextBox 5"/>
          <p:cNvSpPr txBox="1"/>
          <p:nvPr/>
        </p:nvSpPr>
        <p:spPr>
          <a:xfrm>
            <a:off x="302172" y="2819400"/>
            <a:ext cx="8610600" cy="3170099"/>
          </a:xfrm>
          <a:prstGeom prst="rect">
            <a:avLst/>
          </a:prstGeom>
          <a:noFill/>
        </p:spPr>
        <p:txBody>
          <a:bodyPr wrap="square" rtlCol="0">
            <a:spAutoFit/>
          </a:bodyPr>
          <a:lstStyle/>
          <a:p>
            <a:pPr marL="342900" indent="-342900">
              <a:buFont typeface="Courier New" pitchFamily="49" charset="0"/>
              <a:buChar char="o"/>
            </a:pPr>
            <a:r>
              <a:rPr lang="en-US" sz="2000" dirty="0" smtClean="0"/>
              <a:t>Hospital</a:t>
            </a:r>
          </a:p>
          <a:p>
            <a:pPr marL="800100" lvl="1" indent="-342900">
              <a:buFont typeface="Courier New" pitchFamily="49" charset="0"/>
              <a:buChar char="o"/>
            </a:pPr>
            <a:r>
              <a:rPr lang="en-US" sz="2000" dirty="0" smtClean="0"/>
              <a:t>An organization devoted to delivering patient care</a:t>
            </a:r>
          </a:p>
          <a:p>
            <a:pPr marL="800100" lvl="1" indent="-342900">
              <a:buFont typeface="Courier New" pitchFamily="49" charset="0"/>
              <a:buChar char="o"/>
            </a:pPr>
            <a:r>
              <a:rPr lang="en-US" sz="2000" dirty="0" smtClean="0"/>
              <a:t>Central hub</a:t>
            </a:r>
          </a:p>
          <a:p>
            <a:pPr marL="800100" lvl="1" indent="-342900">
              <a:buFont typeface="Courier New" pitchFamily="49" charset="0"/>
              <a:buChar char="o"/>
            </a:pPr>
            <a:r>
              <a:rPr lang="en-US" sz="2000" dirty="0" smtClean="0"/>
              <a:t>A “facility” to serve those who need overnight stay or surgery</a:t>
            </a:r>
          </a:p>
          <a:p>
            <a:pPr marL="800100" lvl="1" indent="-342900">
              <a:buFont typeface="Courier New" pitchFamily="49" charset="0"/>
              <a:buChar char="o"/>
            </a:pPr>
            <a:r>
              <a:rPr lang="en-US" sz="2000" dirty="0" smtClean="0"/>
              <a:t>Provided services</a:t>
            </a:r>
          </a:p>
          <a:p>
            <a:pPr marL="1257300" lvl="2" indent="-342900">
              <a:buFont typeface="Courier New" pitchFamily="49" charset="0"/>
              <a:buChar char="o"/>
            </a:pPr>
            <a:r>
              <a:rPr lang="en-US" sz="2000" dirty="0" smtClean="0"/>
              <a:t>Observation: analyzing or studying patients and running test</a:t>
            </a:r>
          </a:p>
          <a:p>
            <a:pPr marL="1257300" lvl="2" indent="-342900">
              <a:buFont typeface="Courier New" pitchFamily="49" charset="0"/>
              <a:buChar char="o"/>
            </a:pPr>
            <a:r>
              <a:rPr lang="en-US" sz="2000" dirty="0" smtClean="0"/>
              <a:t>Diagnosis: explanation of doctors for the cause of the symptoms</a:t>
            </a:r>
          </a:p>
          <a:p>
            <a:pPr marL="1257300" lvl="2" indent="-342900">
              <a:buFont typeface="Courier New" pitchFamily="49" charset="0"/>
              <a:buChar char="o"/>
            </a:pPr>
            <a:r>
              <a:rPr lang="en-US" sz="2000" dirty="0" smtClean="0"/>
              <a:t>Treatment: action to make patients better ( lessen the symptoms / pains)</a:t>
            </a:r>
          </a:p>
        </p:txBody>
      </p:sp>
    </p:spTree>
    <p:extLst>
      <p:ext uri="{BB962C8B-B14F-4D97-AF65-F5344CB8AC3E}">
        <p14:creationId xmlns:p14="http://schemas.microsoft.com/office/powerpoint/2010/main" val="1020496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Aims for Improvement of System</a:t>
            </a:r>
          </a:p>
        </p:txBody>
      </p:sp>
      <p:graphicFrame>
        <p:nvGraphicFramePr>
          <p:cNvPr id="6" name="표 5"/>
          <p:cNvGraphicFramePr>
            <a:graphicFrameLocks noGrp="1"/>
          </p:cNvGraphicFramePr>
          <p:nvPr>
            <p:extLst>
              <p:ext uri="{D42A27DB-BD31-4B8C-83A1-F6EECF244321}">
                <p14:modId xmlns:p14="http://schemas.microsoft.com/office/powerpoint/2010/main" val="2018707616"/>
              </p:ext>
            </p:extLst>
          </p:nvPr>
        </p:nvGraphicFramePr>
        <p:xfrm>
          <a:off x="381000" y="1066800"/>
          <a:ext cx="8382000" cy="4277360"/>
        </p:xfrm>
        <a:graphic>
          <a:graphicData uri="http://schemas.openxmlformats.org/drawingml/2006/table">
            <a:tbl>
              <a:tblPr firstRow="1" bandRow="1">
                <a:tableStyleId>{BC89EF96-8CEA-46FF-86C4-4CE0E7609802}</a:tableStyleId>
              </a:tblPr>
              <a:tblGrid>
                <a:gridCol w="1295400"/>
                <a:gridCol w="7086600"/>
              </a:tblGrid>
              <a:tr h="457200">
                <a:tc>
                  <a:txBody>
                    <a:bodyPr/>
                    <a:lstStyle/>
                    <a:p>
                      <a:pPr algn="ctr"/>
                      <a:r>
                        <a:rPr lang="en-US" sz="1600" b="0" dirty="0" smtClean="0"/>
                        <a:t>Safety</a:t>
                      </a:r>
                      <a:r>
                        <a:rPr lang="en-US" sz="1600" b="0" baseline="0" dirty="0" smtClean="0"/>
                        <a:t> </a:t>
                      </a:r>
                      <a:endParaRPr lang="en-US" sz="1600" b="0" dirty="0"/>
                    </a:p>
                  </a:txBody>
                  <a:tcPr/>
                </a:tc>
                <a:tc>
                  <a:txBody>
                    <a:bodyPr/>
                    <a:lstStyle/>
                    <a:p>
                      <a:r>
                        <a:rPr lang="en-US" sz="1600" b="0" dirty="0" smtClean="0"/>
                        <a:t>Avoiding injuries to patients from the care that is intended to help them</a:t>
                      </a:r>
                      <a:endParaRPr lang="en-US" sz="1600" b="0" dirty="0"/>
                    </a:p>
                  </a:txBody>
                  <a:tcPr/>
                </a:tc>
              </a:tr>
              <a:tr h="698500">
                <a:tc>
                  <a:txBody>
                    <a:bodyPr/>
                    <a:lstStyle/>
                    <a:p>
                      <a:pPr algn="ctr"/>
                      <a:r>
                        <a:rPr lang="en-US" sz="1600" b="0" dirty="0" smtClean="0"/>
                        <a:t>Effective</a:t>
                      </a:r>
                      <a:endParaRPr lang="en-US" sz="1600" b="0" dirty="0"/>
                    </a:p>
                  </a:txBody>
                  <a:tcPr/>
                </a:tc>
                <a:tc>
                  <a:txBody>
                    <a:bodyPr/>
                    <a:lstStyle/>
                    <a:p>
                      <a:r>
                        <a:rPr lang="en-US" sz="1600" b="0" dirty="0" smtClean="0"/>
                        <a:t>Providing</a:t>
                      </a:r>
                      <a:r>
                        <a:rPr lang="en-US" sz="1600" b="0" baseline="0" dirty="0" smtClean="0"/>
                        <a:t> services based on the scientific knowledge to all who could benefit and refraining from providing services to those not likely to benefit ( avoiding underuse / overuse)</a:t>
                      </a:r>
                      <a:endParaRPr lang="en-US" sz="1600" b="0" dirty="0"/>
                    </a:p>
                  </a:txBody>
                  <a:tcPr/>
                </a:tc>
              </a:tr>
              <a:tr h="749300">
                <a:tc>
                  <a:txBody>
                    <a:bodyPr/>
                    <a:lstStyle/>
                    <a:p>
                      <a:pPr algn="ctr"/>
                      <a:r>
                        <a:rPr lang="en-US" sz="1600" b="0" dirty="0" smtClean="0"/>
                        <a:t>Patient-centered</a:t>
                      </a:r>
                      <a:endParaRPr lang="en-US" sz="1600" b="0" dirty="0"/>
                    </a:p>
                  </a:txBody>
                  <a:tcPr/>
                </a:tc>
                <a:tc>
                  <a:txBody>
                    <a:bodyPr/>
                    <a:lstStyle/>
                    <a:p>
                      <a:r>
                        <a:rPr lang="en-US" sz="1600" b="0" dirty="0" smtClean="0"/>
                        <a:t>Providing care that is respectful of and responsive</a:t>
                      </a:r>
                      <a:r>
                        <a:rPr lang="en-US" sz="1600" b="0" baseline="0" dirty="0" smtClean="0"/>
                        <a:t> to individual patient preferences, needs and values</a:t>
                      </a:r>
                      <a:endParaRPr lang="en-US" sz="1600" b="0" dirty="0"/>
                    </a:p>
                  </a:txBody>
                  <a:tcPr/>
                </a:tc>
              </a:tr>
              <a:tr h="749300">
                <a:tc>
                  <a:txBody>
                    <a:bodyPr/>
                    <a:lstStyle/>
                    <a:p>
                      <a:pPr algn="ctr"/>
                      <a:r>
                        <a:rPr lang="en-US" sz="1600" b="0" dirty="0" smtClean="0"/>
                        <a:t>Timely</a:t>
                      </a:r>
                      <a:endParaRPr lang="en-US" sz="1600" b="0" dirty="0"/>
                    </a:p>
                  </a:txBody>
                  <a:tcPr/>
                </a:tc>
                <a:tc>
                  <a:txBody>
                    <a:bodyPr/>
                    <a:lstStyle/>
                    <a:p>
                      <a:r>
                        <a:rPr lang="en-US" sz="1600" b="0" dirty="0" smtClean="0"/>
                        <a:t>Reducing</a:t>
                      </a:r>
                      <a:r>
                        <a:rPr lang="en-US" sz="1600" b="0" baseline="0" dirty="0" smtClean="0"/>
                        <a:t> waits and harmful delays (sometimes) </a:t>
                      </a:r>
                      <a:endParaRPr lang="en-US" sz="1600" b="0" dirty="0"/>
                    </a:p>
                  </a:txBody>
                  <a:tcPr/>
                </a:tc>
              </a:tr>
              <a:tr h="749300">
                <a:tc>
                  <a:txBody>
                    <a:bodyPr/>
                    <a:lstStyle/>
                    <a:p>
                      <a:pPr algn="ctr"/>
                      <a:r>
                        <a:rPr lang="en-US" sz="1600" b="0" dirty="0" smtClean="0"/>
                        <a:t>Efficient</a:t>
                      </a:r>
                      <a:endParaRPr lang="en-US" sz="1600" b="0" dirty="0"/>
                    </a:p>
                  </a:txBody>
                  <a:tcPr/>
                </a:tc>
                <a:tc>
                  <a:txBody>
                    <a:bodyPr/>
                    <a:lstStyle/>
                    <a:p>
                      <a:r>
                        <a:rPr lang="en-US" sz="1600" b="0" dirty="0" smtClean="0"/>
                        <a:t>Avoiding waste, including waste of equipment, supplies,</a:t>
                      </a:r>
                      <a:r>
                        <a:rPr lang="en-US" sz="1600" b="0" baseline="0" dirty="0" smtClean="0"/>
                        <a:t> and energy</a:t>
                      </a:r>
                      <a:endParaRPr lang="en-US" sz="1600" b="0" dirty="0"/>
                    </a:p>
                  </a:txBody>
                  <a:tcPr/>
                </a:tc>
              </a:tr>
              <a:tr h="749300">
                <a:tc>
                  <a:txBody>
                    <a:bodyPr/>
                    <a:lstStyle/>
                    <a:p>
                      <a:pPr algn="ctr"/>
                      <a:r>
                        <a:rPr lang="en-US" sz="1600" b="0" dirty="0" smtClean="0"/>
                        <a:t>Equitable</a:t>
                      </a:r>
                      <a:endParaRPr lang="en-US" sz="1600" b="0" dirty="0"/>
                    </a:p>
                  </a:txBody>
                  <a:tcPr/>
                </a:tc>
                <a:tc>
                  <a:txBody>
                    <a:bodyPr/>
                    <a:lstStyle/>
                    <a:p>
                      <a:r>
                        <a:rPr lang="en-US" sz="1600" b="0" dirty="0" smtClean="0"/>
                        <a:t>Providing care that does not vary</a:t>
                      </a:r>
                      <a:r>
                        <a:rPr lang="en-US" sz="1600" b="0" baseline="0" dirty="0" smtClean="0"/>
                        <a:t> in quality because of personal characteristics such as gender, ethnicity, geographic, and economic status</a:t>
                      </a:r>
                      <a:endParaRPr lang="en-US" sz="1600" b="0" dirty="0"/>
                    </a:p>
                  </a:txBody>
                  <a:tcPr/>
                </a:tc>
              </a:tr>
            </a:tbl>
          </a:graphicData>
        </a:graphic>
      </p:graphicFrame>
      <p:sp>
        <p:nvSpPr>
          <p:cNvPr id="7" name="TextBox 6"/>
          <p:cNvSpPr txBox="1"/>
          <p:nvPr/>
        </p:nvSpPr>
        <p:spPr>
          <a:xfrm>
            <a:off x="381000" y="5408711"/>
            <a:ext cx="6768199" cy="307777"/>
          </a:xfrm>
          <a:prstGeom prst="rect">
            <a:avLst/>
          </a:prstGeom>
          <a:noFill/>
        </p:spPr>
        <p:txBody>
          <a:bodyPr wrap="none" rtlCol="0">
            <a:spAutoFit/>
          </a:bodyPr>
          <a:lstStyle/>
          <a:p>
            <a:r>
              <a:rPr lang="en-US" sz="1400" dirty="0" smtClean="0">
                <a:solidFill>
                  <a:schemeClr val="bg2"/>
                </a:solidFill>
              </a:rPr>
              <a:t>(Building a better delivery system a new engineering / healthcare partnership,2005)</a:t>
            </a:r>
            <a:endParaRPr lang="en-US" sz="1400" dirty="0">
              <a:solidFill>
                <a:schemeClr val="bg2"/>
              </a:solidFill>
            </a:endParaRPr>
          </a:p>
        </p:txBody>
      </p:sp>
    </p:spTree>
    <p:extLst>
      <p:ext uri="{BB962C8B-B14F-4D97-AF65-F5344CB8AC3E}">
        <p14:creationId xmlns:p14="http://schemas.microsoft.com/office/powerpoint/2010/main" val="2513502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Healthcare Business</a:t>
            </a:r>
          </a:p>
        </p:txBody>
      </p:sp>
      <p:sp>
        <p:nvSpPr>
          <p:cNvPr id="5" name="TextBox 4"/>
          <p:cNvSpPr txBox="1"/>
          <p:nvPr/>
        </p:nvSpPr>
        <p:spPr>
          <a:xfrm>
            <a:off x="228600" y="914400"/>
            <a:ext cx="1452642" cy="461665"/>
          </a:xfrm>
          <a:prstGeom prst="rect">
            <a:avLst/>
          </a:prstGeom>
          <a:noFill/>
        </p:spPr>
        <p:txBody>
          <a:bodyPr wrap="none" rtlCol="0">
            <a:spAutoFit/>
          </a:bodyPr>
          <a:lstStyle/>
          <a:p>
            <a:r>
              <a:rPr lang="en-US" dirty="0" smtClean="0"/>
              <a:t>Hospitals</a:t>
            </a:r>
            <a:endParaRPr lang="en-US" dirty="0"/>
          </a:p>
        </p:txBody>
      </p:sp>
      <p:sp>
        <p:nvSpPr>
          <p:cNvPr id="6" name="TextBox 5"/>
          <p:cNvSpPr txBox="1"/>
          <p:nvPr/>
        </p:nvSpPr>
        <p:spPr>
          <a:xfrm>
            <a:off x="144517" y="1376065"/>
            <a:ext cx="8763000" cy="2169825"/>
          </a:xfrm>
          <a:prstGeom prst="rect">
            <a:avLst/>
          </a:prstGeom>
          <a:noFill/>
        </p:spPr>
        <p:txBody>
          <a:bodyPr wrap="square" rtlCol="0">
            <a:spAutoFit/>
          </a:bodyPr>
          <a:lstStyle/>
          <a:p>
            <a:pPr marL="285750" indent="-285750">
              <a:lnSpc>
                <a:spcPct val="150000"/>
              </a:lnSpc>
              <a:buFont typeface="Arial" pitchFamily="34" charset="0"/>
              <a:buChar char="•"/>
            </a:pPr>
            <a:r>
              <a:rPr lang="en-US" sz="1800" dirty="0" smtClean="0"/>
              <a:t>Non profit organizations with focus on more abstract goals of improving health or curing + eliminating disease</a:t>
            </a:r>
          </a:p>
          <a:p>
            <a:pPr marL="285750" indent="-285750">
              <a:lnSpc>
                <a:spcPct val="150000"/>
              </a:lnSpc>
              <a:buFont typeface="Arial" pitchFamily="34" charset="0"/>
              <a:buChar char="•"/>
            </a:pPr>
            <a:r>
              <a:rPr lang="en-US" sz="1800" dirty="0" smtClean="0"/>
              <a:t>Performance outcome is primarily measured by mortality and morbidity indicator. Lack of financial metric</a:t>
            </a:r>
          </a:p>
          <a:p>
            <a:pPr marL="285750" indent="-285750">
              <a:lnSpc>
                <a:spcPct val="150000"/>
              </a:lnSpc>
              <a:buFont typeface="Arial" pitchFamily="34" charset="0"/>
              <a:buChar char="•"/>
            </a:pPr>
            <a:r>
              <a:rPr lang="en-US" sz="1800" dirty="0" smtClean="0"/>
              <a:t>Lack of formal training in business management</a:t>
            </a:r>
          </a:p>
        </p:txBody>
      </p:sp>
      <p:sp>
        <p:nvSpPr>
          <p:cNvPr id="7" name="TextBox 6"/>
          <p:cNvSpPr txBox="1"/>
          <p:nvPr/>
        </p:nvSpPr>
        <p:spPr>
          <a:xfrm>
            <a:off x="249621" y="3707524"/>
            <a:ext cx="2255746" cy="461665"/>
          </a:xfrm>
          <a:prstGeom prst="rect">
            <a:avLst/>
          </a:prstGeom>
          <a:noFill/>
        </p:spPr>
        <p:txBody>
          <a:bodyPr wrap="none" rtlCol="0">
            <a:spAutoFit/>
          </a:bodyPr>
          <a:lstStyle/>
          <a:p>
            <a:r>
              <a:rPr lang="en-US" dirty="0" smtClean="0"/>
              <a:t>Other business</a:t>
            </a:r>
            <a:endParaRPr lang="en-US" dirty="0"/>
          </a:p>
        </p:txBody>
      </p:sp>
      <p:sp>
        <p:nvSpPr>
          <p:cNvPr id="8" name="TextBox 7"/>
          <p:cNvSpPr txBox="1"/>
          <p:nvPr/>
        </p:nvSpPr>
        <p:spPr>
          <a:xfrm>
            <a:off x="149772" y="4191000"/>
            <a:ext cx="8763000" cy="2169825"/>
          </a:xfrm>
          <a:prstGeom prst="rect">
            <a:avLst/>
          </a:prstGeom>
          <a:noFill/>
        </p:spPr>
        <p:txBody>
          <a:bodyPr wrap="square" rtlCol="0">
            <a:spAutoFit/>
          </a:bodyPr>
          <a:lstStyle/>
          <a:p>
            <a:pPr marL="285750" indent="-285750">
              <a:lnSpc>
                <a:spcPct val="150000"/>
              </a:lnSpc>
              <a:buFont typeface="Arial" pitchFamily="34" charset="0"/>
              <a:buChar char="•"/>
            </a:pPr>
            <a:r>
              <a:rPr lang="en-US" sz="1800" dirty="0" smtClean="0"/>
              <a:t>Maximizing profit and satisfying stakeholders</a:t>
            </a:r>
          </a:p>
          <a:p>
            <a:pPr marL="285750" indent="-285750">
              <a:lnSpc>
                <a:spcPct val="150000"/>
              </a:lnSpc>
              <a:buFont typeface="Arial" pitchFamily="34" charset="0"/>
              <a:buChar char="•"/>
            </a:pPr>
            <a:r>
              <a:rPr lang="en-US" sz="1800" dirty="0" smtClean="0"/>
              <a:t>Performance is measured by business factors such as economic values, return rate on investment. </a:t>
            </a:r>
          </a:p>
          <a:p>
            <a:pPr marL="285750" indent="-285750">
              <a:lnSpc>
                <a:spcPct val="150000"/>
              </a:lnSpc>
              <a:buFont typeface="Arial" pitchFamily="34" charset="0"/>
              <a:buChar char="•"/>
            </a:pPr>
            <a:r>
              <a:rPr lang="en-US" sz="1800" dirty="0" smtClean="0"/>
              <a:t>Professional training and education in all aspect</a:t>
            </a:r>
          </a:p>
          <a:p>
            <a:pPr marL="285750" indent="-285750">
              <a:lnSpc>
                <a:spcPct val="150000"/>
              </a:lnSpc>
              <a:buFont typeface="Arial" pitchFamily="34" charset="0"/>
              <a:buChar char="•"/>
            </a:pPr>
            <a:endParaRPr lang="en-US" sz="1800" dirty="0" smtClean="0"/>
          </a:p>
        </p:txBody>
      </p:sp>
    </p:spTree>
    <p:extLst>
      <p:ext uri="{BB962C8B-B14F-4D97-AF65-F5344CB8AC3E}">
        <p14:creationId xmlns:p14="http://schemas.microsoft.com/office/powerpoint/2010/main" val="4225937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52400"/>
            <a:ext cx="8686800" cy="728663"/>
          </a:xfrm>
        </p:spPr>
        <p:txBody>
          <a:bodyPr anchor="t"/>
          <a:lstStyle/>
          <a:p>
            <a:pPr algn="l" eaLnBrk="1" hangingPunct="1"/>
            <a:r>
              <a:rPr lang="en-US" sz="3600" dirty="0" smtClean="0">
                <a:solidFill>
                  <a:srgbClr val="247A5B"/>
                </a:solidFill>
                <a:latin typeface="Arial Black" charset="0"/>
              </a:rPr>
              <a:t>Healthcare Analytics</a:t>
            </a:r>
          </a:p>
        </p:txBody>
      </p:sp>
      <p:sp>
        <p:nvSpPr>
          <p:cNvPr id="5" name="TextBox 4"/>
          <p:cNvSpPr txBox="1"/>
          <p:nvPr/>
        </p:nvSpPr>
        <p:spPr>
          <a:xfrm>
            <a:off x="178676" y="990600"/>
            <a:ext cx="8763000" cy="1338828"/>
          </a:xfrm>
          <a:prstGeom prst="rect">
            <a:avLst/>
          </a:prstGeom>
          <a:noFill/>
        </p:spPr>
        <p:txBody>
          <a:bodyPr wrap="square" rtlCol="0">
            <a:spAutoFit/>
          </a:bodyPr>
          <a:lstStyle/>
          <a:p>
            <a:pPr marL="285750" indent="-285750">
              <a:lnSpc>
                <a:spcPct val="150000"/>
              </a:lnSpc>
              <a:buFont typeface="Courier New" pitchFamily="49" charset="0"/>
              <a:buChar char="o"/>
            </a:pPr>
            <a:r>
              <a:rPr lang="en-US" sz="1800" dirty="0" smtClean="0"/>
              <a:t>Data Mining is used to discover </a:t>
            </a:r>
            <a:r>
              <a:rPr lang="en-US" sz="1800" b="1" dirty="0" smtClean="0"/>
              <a:t>pattern</a:t>
            </a:r>
            <a:r>
              <a:rPr lang="en-US" sz="1800" dirty="0" smtClean="0"/>
              <a:t>s in healthcare data</a:t>
            </a:r>
          </a:p>
          <a:p>
            <a:pPr marL="285750" indent="-285750">
              <a:lnSpc>
                <a:spcPct val="150000"/>
              </a:lnSpc>
              <a:buFont typeface="Courier New" pitchFamily="49" charset="0"/>
              <a:buChar char="o"/>
            </a:pPr>
            <a:r>
              <a:rPr lang="en-US" sz="1800" b="1" dirty="0" smtClean="0"/>
              <a:t>Mathematical modeling </a:t>
            </a:r>
            <a:r>
              <a:rPr lang="en-US" sz="1800" dirty="0" smtClean="0"/>
              <a:t>is to solve pattern discovery problems systematically</a:t>
            </a:r>
          </a:p>
          <a:p>
            <a:pPr marL="285750" indent="-285750">
              <a:lnSpc>
                <a:spcPct val="150000"/>
              </a:lnSpc>
              <a:buFont typeface="Courier New" pitchFamily="49" charset="0"/>
              <a:buChar char="o"/>
            </a:pPr>
            <a:r>
              <a:rPr lang="en-US" sz="1800" dirty="0" smtClean="0"/>
              <a:t>Objective is to aid decision making with accurate information and interpretation</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59269"/>
            <a:ext cx="393359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07" b="7749"/>
          <a:stretch/>
        </p:blipFill>
        <p:spPr bwMode="auto">
          <a:xfrm>
            <a:off x="4583824" y="2667000"/>
            <a:ext cx="4482637" cy="3499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955235" y="2420769"/>
            <a:ext cx="1986441" cy="276999"/>
          </a:xfrm>
          <a:prstGeom prst="rect">
            <a:avLst/>
          </a:prstGeom>
          <a:noFill/>
        </p:spPr>
        <p:txBody>
          <a:bodyPr wrap="none" rtlCol="0">
            <a:spAutoFit/>
          </a:bodyPr>
          <a:lstStyle/>
          <a:p>
            <a:r>
              <a:rPr lang="en-US" sz="1200" dirty="0" err="1" smtClean="0">
                <a:solidFill>
                  <a:schemeClr val="bg2"/>
                </a:solidFill>
              </a:rPr>
              <a:t>Prasant</a:t>
            </a:r>
            <a:r>
              <a:rPr lang="en-US" sz="1200" dirty="0" smtClean="0">
                <a:solidFill>
                  <a:schemeClr val="bg2"/>
                </a:solidFill>
              </a:rPr>
              <a:t> </a:t>
            </a:r>
            <a:r>
              <a:rPr lang="en-US" sz="1200" dirty="0" err="1" smtClean="0">
                <a:solidFill>
                  <a:schemeClr val="bg2"/>
                </a:solidFill>
              </a:rPr>
              <a:t>Parida</a:t>
            </a:r>
            <a:r>
              <a:rPr lang="en-US" sz="1200" dirty="0" smtClean="0">
                <a:solidFill>
                  <a:schemeClr val="bg2"/>
                </a:solidFill>
              </a:rPr>
              <a:t>, IBM, 2016</a:t>
            </a:r>
            <a:endParaRPr lang="en-US" sz="1200" dirty="0">
              <a:solidFill>
                <a:schemeClr val="bg2"/>
              </a:solidFill>
            </a:endParaRPr>
          </a:p>
        </p:txBody>
      </p:sp>
    </p:spTree>
    <p:extLst>
      <p:ext uri="{BB962C8B-B14F-4D97-AF65-F5344CB8AC3E}">
        <p14:creationId xmlns:p14="http://schemas.microsoft.com/office/powerpoint/2010/main" val="1666114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81000" y="152400"/>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3600" smtClean="0">
                <a:solidFill>
                  <a:srgbClr val="247A5B"/>
                </a:solidFill>
                <a:latin typeface="Arial Black" charset="0"/>
              </a:rPr>
              <a:t>Healthcare Analytics</a:t>
            </a:r>
            <a:endParaRPr lang="en-US" sz="3600" dirty="0" smtClean="0">
              <a:solidFill>
                <a:srgbClr val="247A5B"/>
              </a:solidFill>
              <a:latin typeface="Arial Black" charset="0"/>
            </a:endParaRPr>
          </a:p>
        </p:txBody>
      </p:sp>
      <p:sp>
        <p:nvSpPr>
          <p:cNvPr id="5" name="TextBox 4"/>
          <p:cNvSpPr txBox="1"/>
          <p:nvPr/>
        </p:nvSpPr>
        <p:spPr>
          <a:xfrm>
            <a:off x="152400" y="1219200"/>
            <a:ext cx="8763000" cy="3780522"/>
          </a:xfrm>
          <a:prstGeom prst="rect">
            <a:avLst/>
          </a:prstGeom>
          <a:noFill/>
        </p:spPr>
        <p:txBody>
          <a:bodyPr wrap="square" rtlCol="0">
            <a:spAutoFit/>
          </a:bodyPr>
          <a:lstStyle/>
          <a:p>
            <a:pPr marL="285750" indent="-285750">
              <a:lnSpc>
                <a:spcPct val="150000"/>
              </a:lnSpc>
              <a:buFont typeface="Courier New" pitchFamily="49" charset="0"/>
              <a:buChar char="o"/>
            </a:pPr>
            <a:r>
              <a:rPr lang="en-US" sz="1800" dirty="0" smtClean="0"/>
              <a:t>The business of healthcare is closely connected to the evolving science of medicine and role of individual consumers (patients)</a:t>
            </a:r>
          </a:p>
          <a:p>
            <a:pPr marL="285750" indent="-285750">
              <a:lnSpc>
                <a:spcPct val="150000"/>
              </a:lnSpc>
              <a:buFont typeface="Courier New" pitchFamily="49" charset="0"/>
              <a:buChar char="o"/>
            </a:pPr>
            <a:r>
              <a:rPr lang="en-US" sz="1800" dirty="0" smtClean="0"/>
              <a:t>It builds the case for a fairly singular idea; that using health related information in new and creative ways to</a:t>
            </a:r>
          </a:p>
          <a:p>
            <a:pPr marL="742950" lvl="1" indent="-285750">
              <a:lnSpc>
                <a:spcPct val="150000"/>
              </a:lnSpc>
              <a:buFont typeface="Courier New" pitchFamily="49" charset="0"/>
              <a:buChar char="o"/>
            </a:pPr>
            <a:r>
              <a:rPr lang="en-US" sz="1800" dirty="0" smtClean="0"/>
              <a:t>Lower cost</a:t>
            </a:r>
          </a:p>
          <a:p>
            <a:pPr marL="742950" lvl="1" indent="-285750">
              <a:lnSpc>
                <a:spcPct val="150000"/>
              </a:lnSpc>
              <a:buFont typeface="Courier New" pitchFamily="49" charset="0"/>
              <a:buChar char="o"/>
            </a:pPr>
            <a:r>
              <a:rPr lang="en-US" sz="1800" dirty="0" smtClean="0"/>
              <a:t>Enhance profitability</a:t>
            </a:r>
          </a:p>
          <a:p>
            <a:pPr marL="742950" lvl="1" indent="-285750">
              <a:lnSpc>
                <a:spcPct val="150000"/>
              </a:lnSpc>
              <a:buFont typeface="Courier New" pitchFamily="49" charset="0"/>
              <a:buChar char="o"/>
            </a:pPr>
            <a:r>
              <a:rPr lang="en-US" sz="1800" dirty="0" smtClean="0"/>
              <a:t>Improve patient outcomes</a:t>
            </a:r>
          </a:p>
          <a:p>
            <a:pPr marL="742950" lvl="1" indent="-285750">
              <a:lnSpc>
                <a:spcPct val="150000"/>
              </a:lnSpc>
              <a:buFont typeface="Courier New" pitchFamily="49" charset="0"/>
              <a:buChar char="o"/>
            </a:pPr>
            <a:r>
              <a:rPr lang="en-US" sz="1800" dirty="0" smtClean="0"/>
              <a:t>Grow customer intimacy</a:t>
            </a:r>
          </a:p>
          <a:p>
            <a:pPr marL="742950" lvl="1" indent="-285750">
              <a:lnSpc>
                <a:spcPct val="150000"/>
              </a:lnSpc>
              <a:buFont typeface="Courier New" pitchFamily="49" charset="0"/>
              <a:buChar char="o"/>
            </a:pPr>
            <a:r>
              <a:rPr lang="en-US" sz="1800" dirty="0" smtClean="0"/>
              <a:t>Drive medical innovation</a:t>
            </a:r>
            <a:endParaRPr lang="en-US" sz="1800" dirty="0"/>
          </a:p>
        </p:txBody>
      </p:sp>
    </p:spTree>
    <p:extLst>
      <p:ext uri="{BB962C8B-B14F-4D97-AF65-F5344CB8AC3E}">
        <p14:creationId xmlns:p14="http://schemas.microsoft.com/office/powerpoint/2010/main" val="3141144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Course Info.</a:t>
            </a:r>
          </a:p>
        </p:txBody>
      </p:sp>
      <p:sp>
        <p:nvSpPr>
          <p:cNvPr id="2" name="TextBox 1"/>
          <p:cNvSpPr txBox="1"/>
          <p:nvPr/>
        </p:nvSpPr>
        <p:spPr>
          <a:xfrm>
            <a:off x="304800" y="990600"/>
            <a:ext cx="8610600" cy="1569660"/>
          </a:xfrm>
          <a:prstGeom prst="rect">
            <a:avLst/>
          </a:prstGeom>
          <a:noFill/>
        </p:spPr>
        <p:txBody>
          <a:bodyPr wrap="square" rtlCol="0">
            <a:spAutoFit/>
          </a:bodyPr>
          <a:lstStyle/>
          <a:p>
            <a:pPr marL="342900" indent="-342900">
              <a:buFont typeface="Courier New" pitchFamily="49" charset="0"/>
              <a:buChar char="o"/>
            </a:pPr>
            <a:r>
              <a:rPr lang="en-US" dirty="0" smtClean="0"/>
              <a:t>Instructor: </a:t>
            </a:r>
            <a:r>
              <a:rPr lang="en-US" dirty="0" err="1" smtClean="0"/>
              <a:t>Daehan</a:t>
            </a:r>
            <a:r>
              <a:rPr lang="en-US" dirty="0" smtClean="0"/>
              <a:t> Won</a:t>
            </a:r>
          </a:p>
          <a:p>
            <a:pPr marL="800100" lvl="1" indent="-342900">
              <a:buFont typeface="Arial" pitchFamily="34" charset="0"/>
              <a:buChar char="•"/>
            </a:pPr>
            <a:r>
              <a:rPr lang="en-US" dirty="0" smtClean="0"/>
              <a:t>My office: EB R4</a:t>
            </a:r>
          </a:p>
          <a:p>
            <a:pPr marL="800100" lvl="1" indent="-342900">
              <a:buFont typeface="Arial" pitchFamily="34" charset="0"/>
              <a:buChar char="•"/>
            </a:pPr>
            <a:r>
              <a:rPr lang="en-US" dirty="0" smtClean="0"/>
              <a:t>Office hours: T, R 2:00~3:30 PM (or by appointment)</a:t>
            </a:r>
          </a:p>
          <a:p>
            <a:pPr marL="800100" lvl="1" indent="-342900">
              <a:buFont typeface="Arial" pitchFamily="34" charset="0"/>
              <a:buChar char="•"/>
            </a:pPr>
            <a:r>
              <a:rPr lang="en-US" dirty="0" smtClean="0"/>
              <a:t>Email: dhwon@binghamton.edu</a:t>
            </a:r>
            <a:endParaRPr lang="en-US" dirty="0"/>
          </a:p>
        </p:txBody>
      </p:sp>
      <p:sp>
        <p:nvSpPr>
          <p:cNvPr id="4" name="TextBox 3"/>
          <p:cNvSpPr txBox="1"/>
          <p:nvPr/>
        </p:nvSpPr>
        <p:spPr>
          <a:xfrm>
            <a:off x="286407" y="2743200"/>
            <a:ext cx="8610600" cy="1569660"/>
          </a:xfrm>
          <a:prstGeom prst="rect">
            <a:avLst/>
          </a:prstGeom>
          <a:noFill/>
        </p:spPr>
        <p:txBody>
          <a:bodyPr wrap="square" rtlCol="0">
            <a:spAutoFit/>
          </a:bodyPr>
          <a:lstStyle/>
          <a:p>
            <a:pPr marL="342900" indent="-342900">
              <a:buFont typeface="Courier New" pitchFamily="49" charset="0"/>
              <a:buChar char="o"/>
            </a:pPr>
            <a:r>
              <a:rPr lang="en-US" dirty="0"/>
              <a:t>TA: </a:t>
            </a:r>
            <a:r>
              <a:rPr lang="en-US" dirty="0" err="1"/>
              <a:t>Dieudonne</a:t>
            </a:r>
            <a:r>
              <a:rPr lang="en-US" dirty="0"/>
              <a:t> N </a:t>
            </a:r>
            <a:r>
              <a:rPr lang="en-US" dirty="0" err="1"/>
              <a:t>Ouedraogo</a:t>
            </a:r>
            <a:endParaRPr lang="en-US" dirty="0" smtClean="0"/>
          </a:p>
          <a:p>
            <a:pPr marL="800100" lvl="1" indent="-342900">
              <a:buFont typeface="Arial" pitchFamily="34" charset="0"/>
              <a:buChar char="•"/>
            </a:pPr>
            <a:r>
              <a:rPr lang="en-US" dirty="0"/>
              <a:t>O</a:t>
            </a:r>
            <a:r>
              <a:rPr lang="en-US" dirty="0" smtClean="0"/>
              <a:t>ffice</a:t>
            </a:r>
            <a:r>
              <a:rPr lang="en-US" dirty="0" smtClean="0"/>
              <a:t>: EB </a:t>
            </a:r>
            <a:r>
              <a:rPr lang="en-US" dirty="0" smtClean="0"/>
              <a:t>T3</a:t>
            </a:r>
            <a:endParaRPr lang="en-US" dirty="0" smtClean="0"/>
          </a:p>
          <a:p>
            <a:pPr marL="800100" lvl="1" indent="-342900">
              <a:buFont typeface="Arial" pitchFamily="34" charset="0"/>
              <a:buChar char="•"/>
            </a:pPr>
            <a:r>
              <a:rPr lang="en-US" dirty="0" smtClean="0"/>
              <a:t>Office hours: </a:t>
            </a:r>
            <a:r>
              <a:rPr lang="en-US" dirty="0" smtClean="0"/>
              <a:t>Thu 10:00~2:00 </a:t>
            </a:r>
            <a:r>
              <a:rPr lang="en-US" dirty="0" smtClean="0"/>
              <a:t>PM </a:t>
            </a:r>
          </a:p>
          <a:p>
            <a:pPr marL="800100" lvl="1" indent="-342900">
              <a:buFont typeface="Arial" pitchFamily="34" charset="0"/>
              <a:buChar char="•"/>
            </a:pPr>
            <a:r>
              <a:rPr lang="en-US" dirty="0" smtClean="0"/>
              <a:t>Email: </a:t>
            </a:r>
            <a:r>
              <a:rPr lang="en-US" dirty="0"/>
              <a:t>douedra1@binghamton.edu</a:t>
            </a:r>
            <a:endParaRPr lang="en-US" dirty="0"/>
          </a:p>
        </p:txBody>
      </p:sp>
      <p:sp>
        <p:nvSpPr>
          <p:cNvPr id="5" name="TextBox 4"/>
          <p:cNvSpPr txBox="1"/>
          <p:nvPr/>
        </p:nvSpPr>
        <p:spPr>
          <a:xfrm>
            <a:off x="462456" y="4648200"/>
            <a:ext cx="8610600" cy="1569660"/>
          </a:xfrm>
          <a:prstGeom prst="rect">
            <a:avLst/>
          </a:prstGeom>
          <a:noFill/>
        </p:spPr>
        <p:txBody>
          <a:bodyPr wrap="square" rtlCol="0">
            <a:spAutoFit/>
          </a:bodyPr>
          <a:lstStyle/>
          <a:p>
            <a:pPr marL="342900" indent="-342900">
              <a:buFont typeface="Courier New" pitchFamily="49" charset="0"/>
              <a:buChar char="o"/>
            </a:pPr>
            <a:r>
              <a:rPr lang="en-US" dirty="0" smtClean="0"/>
              <a:t>Prerequisites:</a:t>
            </a:r>
          </a:p>
          <a:p>
            <a:pPr marL="800100" lvl="1" indent="-342900">
              <a:buFont typeface="Arial" pitchFamily="34" charset="0"/>
              <a:buChar char="•"/>
            </a:pPr>
            <a:r>
              <a:rPr lang="en-US" dirty="0" smtClean="0"/>
              <a:t>SSIE537 and ISE437</a:t>
            </a:r>
          </a:p>
          <a:p>
            <a:pPr marL="800100" lvl="1" indent="-342900">
              <a:buFont typeface="Arial" pitchFamily="34" charset="0"/>
              <a:buChar char="•"/>
            </a:pPr>
            <a:r>
              <a:rPr lang="en-US" dirty="0" smtClean="0"/>
              <a:t>Statistical analysis (+ basic operations research)</a:t>
            </a:r>
          </a:p>
          <a:p>
            <a:pPr marL="800100" lvl="1" indent="-342900">
              <a:buFont typeface="Arial" pitchFamily="34" charset="0"/>
              <a:buChar char="•"/>
            </a:pPr>
            <a:r>
              <a:rPr lang="en-US" dirty="0" smtClean="0"/>
              <a:t>Programming skills</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81000" y="152400"/>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2800" dirty="0" smtClean="0">
                <a:solidFill>
                  <a:srgbClr val="247A5B"/>
                </a:solidFill>
                <a:latin typeface="Arial Black" charset="0"/>
              </a:rPr>
              <a:t>Healthcare Operations Management</a:t>
            </a:r>
          </a:p>
        </p:txBody>
      </p:sp>
      <p:sp>
        <p:nvSpPr>
          <p:cNvPr id="5" name="TextBox 4"/>
          <p:cNvSpPr txBox="1"/>
          <p:nvPr/>
        </p:nvSpPr>
        <p:spPr>
          <a:xfrm>
            <a:off x="152400" y="1219200"/>
            <a:ext cx="8763000" cy="3000821"/>
          </a:xfrm>
          <a:prstGeom prst="rect">
            <a:avLst/>
          </a:prstGeom>
          <a:noFill/>
        </p:spPr>
        <p:txBody>
          <a:bodyPr wrap="square" rtlCol="0">
            <a:spAutoFit/>
          </a:bodyPr>
          <a:lstStyle/>
          <a:p>
            <a:pPr marL="285750" indent="-285750">
              <a:lnSpc>
                <a:spcPct val="150000"/>
              </a:lnSpc>
              <a:buFont typeface="Courier New" pitchFamily="49" charset="0"/>
              <a:buChar char="o"/>
            </a:pPr>
            <a:r>
              <a:rPr lang="en-US" sz="1800" dirty="0" smtClean="0"/>
              <a:t>Integrate scientific principles of management to determine the most efficient and optimal </a:t>
            </a:r>
            <a:r>
              <a:rPr lang="en-US" sz="1800" dirty="0" smtClean="0"/>
              <a:t>methods </a:t>
            </a:r>
            <a:r>
              <a:rPr lang="en-US" sz="1800" dirty="0" smtClean="0"/>
              <a:t>to support healthcare delivery</a:t>
            </a:r>
          </a:p>
          <a:p>
            <a:pPr marL="285750" indent="-285750">
              <a:lnSpc>
                <a:spcPct val="150000"/>
              </a:lnSpc>
              <a:buFont typeface="Courier New" pitchFamily="49" charset="0"/>
              <a:buChar char="o"/>
            </a:pPr>
            <a:r>
              <a:rPr lang="en-US" sz="1800" dirty="0" smtClean="0"/>
              <a:t>A quantitative management (by use of analytic and optimization tools) of the supporting business (healthcare) systems and process that transform resources (inputs) into health services(output)</a:t>
            </a:r>
          </a:p>
          <a:p>
            <a:pPr marL="742950" lvl="1" indent="-285750">
              <a:lnSpc>
                <a:spcPct val="150000"/>
              </a:lnSpc>
              <a:buFont typeface="Courier New" pitchFamily="49" charset="0"/>
              <a:buChar char="o"/>
            </a:pPr>
            <a:r>
              <a:rPr lang="en-US" sz="1800" dirty="0" smtClean="0"/>
              <a:t>Input: labor, capital, technology, resources, space, etc.</a:t>
            </a:r>
          </a:p>
          <a:p>
            <a:pPr marL="742950" lvl="1" indent="-285750">
              <a:lnSpc>
                <a:spcPct val="150000"/>
              </a:lnSpc>
              <a:buFont typeface="Courier New" pitchFamily="49" charset="0"/>
              <a:buChar char="o"/>
            </a:pPr>
            <a:r>
              <a:rPr lang="en-US" sz="1800" dirty="0" smtClean="0"/>
              <a:t>Output: actual production and delivery of services </a:t>
            </a:r>
            <a:endParaRPr lang="en-US" sz="1800" dirty="0"/>
          </a:p>
        </p:txBody>
      </p:sp>
    </p:spTree>
    <p:extLst>
      <p:ext uri="{BB962C8B-B14F-4D97-AF65-F5344CB8AC3E}">
        <p14:creationId xmlns:p14="http://schemas.microsoft.com/office/powerpoint/2010/main" val="2909805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7086600" cy="450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381000" y="152400"/>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2800" dirty="0" smtClean="0">
                <a:solidFill>
                  <a:srgbClr val="247A5B"/>
                </a:solidFill>
                <a:latin typeface="Arial Black" charset="0"/>
              </a:rPr>
              <a:t>Trends</a:t>
            </a:r>
          </a:p>
        </p:txBody>
      </p:sp>
    </p:spTree>
    <p:extLst>
      <p:ext uri="{BB962C8B-B14F-4D97-AF65-F5344CB8AC3E}">
        <p14:creationId xmlns:p14="http://schemas.microsoft.com/office/powerpoint/2010/main" val="3819549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8991600" cy="524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381000" y="152400"/>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2800" dirty="0" smtClean="0">
                <a:solidFill>
                  <a:srgbClr val="247A5B"/>
                </a:solidFill>
                <a:latin typeface="Arial Black" charset="0"/>
              </a:rPr>
              <a:t>Key functions in HOM</a:t>
            </a:r>
          </a:p>
        </p:txBody>
      </p:sp>
    </p:spTree>
    <p:extLst>
      <p:ext uri="{BB962C8B-B14F-4D97-AF65-F5344CB8AC3E}">
        <p14:creationId xmlns:p14="http://schemas.microsoft.com/office/powerpoint/2010/main" val="2863555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01"/>
          <a:stretch/>
        </p:blipFill>
        <p:spPr bwMode="auto">
          <a:xfrm>
            <a:off x="145659" y="762001"/>
            <a:ext cx="8880100" cy="540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381000" y="152401"/>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2800" dirty="0" smtClean="0">
                <a:solidFill>
                  <a:srgbClr val="247A5B"/>
                </a:solidFill>
                <a:latin typeface="Arial Black" charset="0"/>
              </a:rPr>
              <a:t>Key functions in HOM</a:t>
            </a:r>
          </a:p>
        </p:txBody>
      </p:sp>
    </p:spTree>
    <p:extLst>
      <p:ext uri="{BB962C8B-B14F-4D97-AF65-F5344CB8AC3E}">
        <p14:creationId xmlns:p14="http://schemas.microsoft.com/office/powerpoint/2010/main" val="2971768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
            <a:ext cx="525076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4114800"/>
            <a:ext cx="7391400" cy="1323439"/>
          </a:xfrm>
          <a:prstGeom prst="rect">
            <a:avLst/>
          </a:prstGeom>
          <a:solidFill>
            <a:schemeClr val="bg1"/>
          </a:solidFill>
        </p:spPr>
        <p:txBody>
          <a:bodyPr wrap="square" rtlCol="0">
            <a:spAutoFit/>
          </a:bodyPr>
          <a:lstStyle/>
          <a:p>
            <a:r>
              <a:rPr lang="en-US" sz="1600" dirty="0" smtClean="0"/>
              <a:t>Urgent issues of healthcare system improvements in terms of engineering and technologies domain</a:t>
            </a:r>
          </a:p>
          <a:p>
            <a:pPr marL="285750" indent="-285750">
              <a:buFontTx/>
              <a:buChar char="-"/>
            </a:pPr>
            <a:r>
              <a:rPr lang="en-US" sz="1600" dirty="0" smtClean="0"/>
              <a:t>New payment system</a:t>
            </a:r>
          </a:p>
          <a:p>
            <a:pPr marL="285750" indent="-285750">
              <a:buFontTx/>
              <a:buChar char="-"/>
            </a:pPr>
            <a:r>
              <a:rPr lang="en-US" sz="1600" dirty="0" smtClean="0"/>
              <a:t>Data access / analysis</a:t>
            </a:r>
          </a:p>
          <a:p>
            <a:pPr marL="285750" indent="-285750">
              <a:buFontTx/>
              <a:buChar char="-"/>
            </a:pPr>
            <a:r>
              <a:rPr lang="en-US" sz="1600" dirty="0" smtClean="0"/>
              <a:t>….</a:t>
            </a:r>
            <a:endParaRPr lang="en-US" sz="1600" dirty="0"/>
          </a:p>
        </p:txBody>
      </p:sp>
    </p:spTree>
    <p:extLst>
      <p:ext uri="{BB962C8B-B14F-4D97-AF65-F5344CB8AC3E}">
        <p14:creationId xmlns:p14="http://schemas.microsoft.com/office/powerpoint/2010/main" val="319159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
            <a:ext cx="7467600" cy="6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3607" y="5157952"/>
            <a:ext cx="7186583" cy="923330"/>
          </a:xfrm>
          <a:prstGeom prst="rect">
            <a:avLst/>
          </a:prstGeom>
          <a:solidFill>
            <a:schemeClr val="bg1"/>
          </a:solidFill>
        </p:spPr>
        <p:txBody>
          <a:bodyPr wrap="none" rtlCol="0">
            <a:spAutoFit/>
          </a:bodyPr>
          <a:lstStyle/>
          <a:p>
            <a:r>
              <a:rPr lang="en-US" sz="1800" dirty="0" smtClean="0"/>
              <a:t>Hospital admission scheduling and control problem</a:t>
            </a:r>
          </a:p>
          <a:p>
            <a:pPr marL="285750" indent="-285750">
              <a:buFont typeface="Arial" pitchFamily="34" charset="0"/>
              <a:buChar char="•"/>
            </a:pPr>
            <a:r>
              <a:rPr lang="en-US" sz="1800" dirty="0" smtClean="0"/>
              <a:t>Patients census modeling</a:t>
            </a:r>
          </a:p>
          <a:p>
            <a:pPr marL="285750" indent="-285750">
              <a:buFont typeface="Arial" pitchFamily="34" charset="0"/>
              <a:buChar char="•"/>
            </a:pPr>
            <a:r>
              <a:rPr lang="en-US" sz="1800" dirty="0" smtClean="0"/>
              <a:t>Develop a new method based on semi-</a:t>
            </a:r>
            <a:r>
              <a:rPr lang="en-US" sz="1800" dirty="0" err="1" smtClean="0"/>
              <a:t>markov</a:t>
            </a:r>
            <a:r>
              <a:rPr lang="en-US" sz="1800" dirty="0" smtClean="0"/>
              <a:t> model-&gt; clustering</a:t>
            </a:r>
            <a:endParaRPr lang="en-US" sz="1800" dirty="0"/>
          </a:p>
        </p:txBody>
      </p:sp>
    </p:spTree>
    <p:extLst>
      <p:ext uri="{BB962C8B-B14F-4D97-AF65-F5344CB8AC3E}">
        <p14:creationId xmlns:p14="http://schemas.microsoft.com/office/powerpoint/2010/main" val="2608946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0557"/>
            <a:ext cx="7620000" cy="5644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076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80772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72510" y="5303783"/>
            <a:ext cx="7154523" cy="923330"/>
          </a:xfrm>
          <a:prstGeom prst="rect">
            <a:avLst/>
          </a:prstGeom>
          <a:solidFill>
            <a:schemeClr val="bg1"/>
          </a:solidFill>
        </p:spPr>
        <p:txBody>
          <a:bodyPr wrap="none" rtlCol="0">
            <a:spAutoFit/>
          </a:bodyPr>
          <a:lstStyle/>
          <a:p>
            <a:r>
              <a:rPr lang="en-US" sz="1800" dirty="0" smtClean="0"/>
              <a:t>Classical paper</a:t>
            </a:r>
          </a:p>
          <a:p>
            <a:pPr marL="285750" indent="-285750">
              <a:buFont typeface="Arial" pitchFamily="34" charset="0"/>
              <a:buChar char="•"/>
            </a:pPr>
            <a:r>
              <a:rPr lang="en-US" sz="1800" dirty="0" err="1" smtClean="0"/>
              <a:t>Bloodbank</a:t>
            </a:r>
            <a:r>
              <a:rPr lang="en-US" sz="1800" dirty="0" smtClean="0"/>
              <a:t> allocation problem. </a:t>
            </a:r>
          </a:p>
          <a:p>
            <a:pPr marL="285750" indent="-285750">
              <a:buFont typeface="Arial" pitchFamily="34" charset="0"/>
              <a:buChar char="•"/>
            </a:pPr>
            <a:r>
              <a:rPr lang="en-US" sz="1800" dirty="0" smtClean="0"/>
              <a:t>How to allocate </a:t>
            </a:r>
            <a:r>
              <a:rPr lang="en-US" sz="1800" dirty="0" err="1" smtClean="0"/>
              <a:t>bloodbanks</a:t>
            </a:r>
            <a:r>
              <a:rPr lang="en-US" sz="1800" dirty="0" smtClean="0"/>
              <a:t> to meet the requirements of hospitals</a:t>
            </a:r>
            <a:endParaRPr lang="en-US" sz="1800" dirty="0"/>
          </a:p>
        </p:txBody>
      </p:sp>
    </p:spTree>
    <p:extLst>
      <p:ext uri="{BB962C8B-B14F-4D97-AF65-F5344CB8AC3E}">
        <p14:creationId xmlns:p14="http://schemas.microsoft.com/office/powerpoint/2010/main" val="7390923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en-US"/>
          </a:p>
        </p:txBody>
      </p:sp>
      <p:sp>
        <p:nvSpPr>
          <p:cNvPr id="3" name="내용 개체 틀 2"/>
          <p:cNvSpPr>
            <a:spLocks noGrp="1"/>
          </p:cNvSpPr>
          <p:nvPr>
            <p:ph idx="1"/>
          </p:nvPr>
        </p:nvSpPr>
        <p:spPr/>
        <p:txBody>
          <a:bodyPr/>
          <a:lstStyle/>
          <a:p>
            <a:endParaRPr lang="en-US"/>
          </a:p>
        </p:txBody>
      </p:sp>
    </p:spTree>
    <p:extLst>
      <p:ext uri="{BB962C8B-B14F-4D97-AF65-F5344CB8AC3E}">
        <p14:creationId xmlns:p14="http://schemas.microsoft.com/office/powerpoint/2010/main" val="2696333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52097" y="2590800"/>
            <a:ext cx="8686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2800" dirty="0" smtClean="0">
                <a:solidFill>
                  <a:srgbClr val="247A5B"/>
                </a:solidFill>
                <a:latin typeface="Arial Black" charset="0"/>
              </a:rPr>
              <a:t>Questions?</a:t>
            </a:r>
          </a:p>
        </p:txBody>
      </p:sp>
    </p:spTree>
    <p:extLst>
      <p:ext uri="{BB962C8B-B14F-4D97-AF65-F5344CB8AC3E}">
        <p14:creationId xmlns:p14="http://schemas.microsoft.com/office/powerpoint/2010/main" val="1418487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Instructor</a:t>
            </a:r>
            <a:endParaRPr lang="en-US" sz="3600" dirty="0" smtClean="0">
              <a:solidFill>
                <a:srgbClr val="247A5B"/>
              </a:solidFill>
              <a:latin typeface="Arial Black" charset="0"/>
            </a:endParaRPr>
          </a:p>
        </p:txBody>
      </p:sp>
      <p:sp>
        <p:nvSpPr>
          <p:cNvPr id="5" name="TextBox 4"/>
          <p:cNvSpPr txBox="1"/>
          <p:nvPr/>
        </p:nvSpPr>
        <p:spPr>
          <a:xfrm>
            <a:off x="304800" y="990600"/>
            <a:ext cx="8610600" cy="2677656"/>
          </a:xfrm>
          <a:prstGeom prst="rect">
            <a:avLst/>
          </a:prstGeom>
          <a:noFill/>
        </p:spPr>
        <p:txBody>
          <a:bodyPr wrap="square" rtlCol="0">
            <a:spAutoFit/>
          </a:bodyPr>
          <a:lstStyle/>
          <a:p>
            <a:pPr marL="800100" lvl="1" indent="-342900">
              <a:lnSpc>
                <a:spcPct val="150000"/>
              </a:lnSpc>
              <a:buFont typeface="Courier New" pitchFamily="49" charset="0"/>
              <a:buChar char="o"/>
            </a:pPr>
            <a:r>
              <a:rPr lang="en-US" sz="1600" dirty="0" smtClean="0"/>
              <a:t>BS &amp; MS, ISE, Korea Advanced Institute of Science and Technology, </a:t>
            </a:r>
            <a:r>
              <a:rPr lang="en-US" sz="1600" dirty="0" err="1" smtClean="0"/>
              <a:t>S.Korea</a:t>
            </a:r>
            <a:endParaRPr lang="en-US" sz="1600" dirty="0" smtClean="0"/>
          </a:p>
          <a:p>
            <a:pPr marL="800100" lvl="1" indent="-342900">
              <a:lnSpc>
                <a:spcPct val="150000"/>
              </a:lnSpc>
              <a:buFont typeface="Courier New" pitchFamily="49" charset="0"/>
              <a:buChar char="o"/>
            </a:pPr>
            <a:r>
              <a:rPr lang="en-US" sz="1600" dirty="0" smtClean="0"/>
              <a:t>Ph.D., ISE, Univ. of Washington, Seattle WA</a:t>
            </a:r>
            <a:r>
              <a:rPr lang="en-US" sz="1600" dirty="0" smtClean="0"/>
              <a:t>  </a:t>
            </a:r>
          </a:p>
          <a:p>
            <a:pPr marL="800100" lvl="1" indent="-342900">
              <a:lnSpc>
                <a:spcPct val="150000"/>
              </a:lnSpc>
              <a:buFont typeface="Courier New" pitchFamily="49" charset="0"/>
              <a:buChar char="o"/>
            </a:pPr>
            <a:r>
              <a:rPr lang="en-US" sz="1600" dirty="0" smtClean="0"/>
              <a:t>Research Interest</a:t>
            </a:r>
          </a:p>
          <a:p>
            <a:pPr marL="1257300" lvl="2" indent="-342900">
              <a:lnSpc>
                <a:spcPct val="150000"/>
              </a:lnSpc>
              <a:buFont typeface="Courier New" pitchFamily="49" charset="0"/>
              <a:buChar char="o"/>
            </a:pPr>
            <a:r>
              <a:rPr lang="en-US" sz="1600" dirty="0" smtClean="0"/>
              <a:t>Mathematical modeling (Linear / Integer programming, convex opt)</a:t>
            </a:r>
          </a:p>
          <a:p>
            <a:pPr marL="1257300" lvl="2" indent="-342900">
              <a:lnSpc>
                <a:spcPct val="150000"/>
              </a:lnSpc>
              <a:buFont typeface="Courier New" pitchFamily="49" charset="0"/>
              <a:buChar char="o"/>
            </a:pPr>
            <a:r>
              <a:rPr lang="en-US" sz="1600" dirty="0" smtClean="0"/>
              <a:t>Data Mining /</a:t>
            </a:r>
            <a:r>
              <a:rPr lang="ko-KR" altLang="en-US" sz="1600" dirty="0"/>
              <a:t> </a:t>
            </a:r>
            <a:r>
              <a:rPr lang="en-US" altLang="ko-KR" sz="1600" dirty="0" smtClean="0"/>
              <a:t>Machine learning on large scale data </a:t>
            </a:r>
          </a:p>
          <a:p>
            <a:pPr marL="1257300" lvl="2" indent="-342900">
              <a:lnSpc>
                <a:spcPct val="150000"/>
              </a:lnSpc>
              <a:buFont typeface="Courier New" pitchFamily="49" charset="0"/>
              <a:buChar char="o"/>
            </a:pPr>
            <a:r>
              <a:rPr lang="en-US" sz="1600" dirty="0" smtClean="0"/>
              <a:t>Computation / Algorithm developments</a:t>
            </a:r>
          </a:p>
          <a:p>
            <a:pPr marL="1257300" lvl="2" indent="-342900">
              <a:lnSpc>
                <a:spcPct val="150000"/>
              </a:lnSpc>
              <a:buFont typeface="Courier New" pitchFamily="49" charset="0"/>
              <a:buChar char="o"/>
            </a:pPr>
            <a:r>
              <a:rPr lang="en-US" sz="1600" dirty="0" smtClean="0"/>
              <a:t>Healthcare informatics, logistics, scheduling</a:t>
            </a:r>
          </a:p>
        </p:txBody>
      </p:sp>
      <p:pic>
        <p:nvPicPr>
          <p:cNvPr id="6" name="Picture 8"/>
          <p:cNvPicPr>
            <a:picLocks noChangeAspect="1"/>
          </p:cNvPicPr>
          <p:nvPr/>
        </p:nvPicPr>
        <p:blipFill>
          <a:blip r:embed="rId2"/>
          <a:stretch>
            <a:fillRect/>
          </a:stretch>
        </p:blipFill>
        <p:spPr>
          <a:xfrm>
            <a:off x="628872" y="4411669"/>
            <a:ext cx="6824649" cy="510125"/>
          </a:xfrm>
          <a:prstGeom prst="rect">
            <a:avLst/>
          </a:prstGeom>
        </p:spPr>
      </p:pic>
      <p:pic>
        <p:nvPicPr>
          <p:cNvPr id="7" name="Picture 3"/>
          <p:cNvPicPr>
            <a:picLocks noChangeAspect="1"/>
          </p:cNvPicPr>
          <p:nvPr/>
        </p:nvPicPr>
        <p:blipFill>
          <a:blip r:embed="rId3"/>
          <a:stretch>
            <a:fillRect/>
          </a:stretch>
        </p:blipFill>
        <p:spPr>
          <a:xfrm>
            <a:off x="628872" y="4921794"/>
            <a:ext cx="1178936" cy="1381529"/>
          </a:xfrm>
          <a:prstGeom prst="rect">
            <a:avLst/>
          </a:prstGeom>
        </p:spPr>
      </p:pic>
      <p:pic>
        <p:nvPicPr>
          <p:cNvPr id="8" name="Picture 10"/>
          <p:cNvPicPr>
            <a:picLocks noChangeAspect="1"/>
          </p:cNvPicPr>
          <p:nvPr/>
        </p:nvPicPr>
        <p:blipFill>
          <a:blip r:embed="rId4"/>
          <a:stretch>
            <a:fillRect/>
          </a:stretch>
        </p:blipFill>
        <p:spPr>
          <a:xfrm>
            <a:off x="1995275" y="4953000"/>
            <a:ext cx="2332752" cy="1319118"/>
          </a:xfrm>
          <a:prstGeom prst="rect">
            <a:avLst/>
          </a:prstGeom>
        </p:spPr>
      </p:pic>
      <p:pic>
        <p:nvPicPr>
          <p:cNvPr id="9" name="Picture 6"/>
          <p:cNvPicPr>
            <a:picLocks noChangeAspect="1"/>
          </p:cNvPicPr>
          <p:nvPr/>
        </p:nvPicPr>
        <p:blipFill rotWithShape="1">
          <a:blip r:embed="rId5"/>
          <a:srcRect b="21607"/>
          <a:stretch/>
        </p:blipFill>
        <p:spPr>
          <a:xfrm>
            <a:off x="4328027" y="5087370"/>
            <a:ext cx="1523880" cy="1050377"/>
          </a:xfrm>
          <a:prstGeom prst="rect">
            <a:avLst/>
          </a:prstGeom>
        </p:spPr>
      </p:pic>
      <p:pic>
        <p:nvPicPr>
          <p:cNvPr id="10" name="Picture 7"/>
          <p:cNvPicPr>
            <a:picLocks noChangeAspect="1"/>
          </p:cNvPicPr>
          <p:nvPr/>
        </p:nvPicPr>
        <p:blipFill rotWithShape="1">
          <a:blip r:embed="rId6"/>
          <a:srcRect b="21093"/>
          <a:stretch/>
        </p:blipFill>
        <p:spPr>
          <a:xfrm>
            <a:off x="5822599" y="5205756"/>
            <a:ext cx="2830738" cy="1031193"/>
          </a:xfrm>
          <a:prstGeom prst="rect">
            <a:avLst/>
          </a:prstGeom>
        </p:spPr>
      </p:pic>
      <p:pic>
        <p:nvPicPr>
          <p:cNvPr id="11" name="Picture 3"/>
          <p:cNvPicPr>
            <a:picLocks noChangeAspect="1"/>
          </p:cNvPicPr>
          <p:nvPr/>
        </p:nvPicPr>
        <p:blipFill>
          <a:blip r:embed="rId7"/>
          <a:stretch>
            <a:fillRect/>
          </a:stretch>
        </p:blipFill>
        <p:spPr>
          <a:xfrm>
            <a:off x="1648859" y="2795826"/>
            <a:ext cx="5358336" cy="1247270"/>
          </a:xfrm>
          <a:prstGeom prst="rect">
            <a:avLst/>
          </a:prstGeom>
        </p:spPr>
      </p:pic>
    </p:spTree>
    <p:extLst>
      <p:ext uri="{BB962C8B-B14F-4D97-AF65-F5344CB8AC3E}">
        <p14:creationId xmlns:p14="http://schemas.microsoft.com/office/powerpoint/2010/main" val="23963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Course Info.</a:t>
            </a:r>
          </a:p>
        </p:txBody>
      </p:sp>
      <p:sp>
        <p:nvSpPr>
          <p:cNvPr id="5" name="TextBox 4"/>
          <p:cNvSpPr txBox="1"/>
          <p:nvPr/>
        </p:nvSpPr>
        <p:spPr>
          <a:xfrm>
            <a:off x="304800" y="990600"/>
            <a:ext cx="8610600" cy="5262979"/>
          </a:xfrm>
          <a:prstGeom prst="rect">
            <a:avLst/>
          </a:prstGeom>
          <a:noFill/>
        </p:spPr>
        <p:txBody>
          <a:bodyPr wrap="square" rtlCol="0">
            <a:spAutoFit/>
          </a:bodyPr>
          <a:lstStyle/>
          <a:p>
            <a:pPr marL="342900" indent="-342900">
              <a:lnSpc>
                <a:spcPct val="150000"/>
              </a:lnSpc>
              <a:buFont typeface="Courier New" pitchFamily="49" charset="0"/>
              <a:buChar char="o"/>
            </a:pPr>
            <a:r>
              <a:rPr lang="en-US" sz="2000" dirty="0" smtClean="0"/>
              <a:t>Deals with several topics in healthcare system including healthcare data analysis, decision making on medicine, healthcare management (logistics) </a:t>
            </a:r>
          </a:p>
          <a:p>
            <a:pPr marL="342900" indent="-342900">
              <a:lnSpc>
                <a:spcPct val="150000"/>
              </a:lnSpc>
              <a:buFont typeface="Courier New" pitchFamily="49" charset="0"/>
              <a:buChar char="o"/>
            </a:pPr>
            <a:endParaRPr lang="en-US" sz="2000" dirty="0"/>
          </a:p>
          <a:p>
            <a:pPr marL="342900" indent="-342900">
              <a:lnSpc>
                <a:spcPct val="150000"/>
              </a:lnSpc>
              <a:buFont typeface="Courier New" pitchFamily="49" charset="0"/>
              <a:buChar char="o"/>
            </a:pPr>
            <a:r>
              <a:rPr lang="en-US" sz="2000" dirty="0" smtClean="0"/>
              <a:t>Learn how to utilize quantitative methodologies/techniques in data mining to solve real world application problems in healthcare / biomedicine. </a:t>
            </a:r>
          </a:p>
          <a:p>
            <a:pPr marL="800100" lvl="1" indent="-342900">
              <a:lnSpc>
                <a:spcPct val="150000"/>
              </a:lnSpc>
              <a:buFont typeface="Arial" pitchFamily="34" charset="0"/>
              <a:buChar char="•"/>
            </a:pPr>
            <a:endParaRPr lang="en-US" sz="2000" dirty="0" smtClean="0"/>
          </a:p>
          <a:p>
            <a:pPr marL="800100" lvl="1" indent="-342900">
              <a:lnSpc>
                <a:spcPct val="150000"/>
              </a:lnSpc>
              <a:buFont typeface="Arial" pitchFamily="34" charset="0"/>
              <a:buChar char="•"/>
            </a:pPr>
            <a:r>
              <a:rPr lang="en-US" sz="2000" dirty="0" smtClean="0"/>
              <a:t>Healthcare topics</a:t>
            </a:r>
          </a:p>
          <a:p>
            <a:pPr marL="800100" lvl="1" indent="-342900">
              <a:lnSpc>
                <a:spcPct val="150000"/>
              </a:lnSpc>
              <a:buFont typeface="Arial" pitchFamily="34" charset="0"/>
              <a:buChar char="•"/>
            </a:pPr>
            <a:r>
              <a:rPr lang="en-US" sz="2000" dirty="0" smtClean="0"/>
              <a:t>Data mining techniques in healthcare / medical applications</a:t>
            </a:r>
          </a:p>
          <a:p>
            <a:pPr marL="800100" lvl="1" indent="-342900">
              <a:lnSpc>
                <a:spcPct val="150000"/>
              </a:lnSpc>
              <a:buFont typeface="Arial" pitchFamily="34" charset="0"/>
              <a:buChar char="•"/>
            </a:pPr>
            <a:r>
              <a:rPr lang="en-US" sz="2000" dirty="0" smtClean="0"/>
              <a:t>IE / OR methodologies  </a:t>
            </a:r>
          </a:p>
        </p:txBody>
      </p:sp>
    </p:spTree>
    <p:extLst>
      <p:ext uri="{BB962C8B-B14F-4D97-AF65-F5344CB8AC3E}">
        <p14:creationId xmlns:p14="http://schemas.microsoft.com/office/powerpoint/2010/main" val="19747507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Grade</a:t>
            </a:r>
          </a:p>
        </p:txBody>
      </p:sp>
      <p:sp>
        <p:nvSpPr>
          <p:cNvPr id="5" name="TextBox 4"/>
          <p:cNvSpPr txBox="1"/>
          <p:nvPr/>
        </p:nvSpPr>
        <p:spPr>
          <a:xfrm>
            <a:off x="304800" y="990600"/>
            <a:ext cx="8610600" cy="2239844"/>
          </a:xfrm>
          <a:prstGeom prst="rect">
            <a:avLst/>
          </a:prstGeom>
          <a:noFill/>
        </p:spPr>
        <p:txBody>
          <a:bodyPr wrap="square" rtlCol="0">
            <a:spAutoFit/>
          </a:bodyPr>
          <a:lstStyle/>
          <a:p>
            <a:pPr marL="342900" indent="-342900">
              <a:lnSpc>
                <a:spcPct val="150000"/>
              </a:lnSpc>
              <a:buFont typeface="Courier New" pitchFamily="49" charset="0"/>
              <a:buChar char="o"/>
            </a:pPr>
            <a:r>
              <a:rPr lang="en-US" dirty="0" smtClean="0"/>
              <a:t>Assignments 30%</a:t>
            </a:r>
          </a:p>
          <a:p>
            <a:pPr marL="342900" indent="-342900">
              <a:lnSpc>
                <a:spcPct val="150000"/>
              </a:lnSpc>
              <a:buFont typeface="Courier New" pitchFamily="49" charset="0"/>
              <a:buChar char="o"/>
            </a:pPr>
            <a:r>
              <a:rPr lang="en-US" dirty="0" smtClean="0"/>
              <a:t>Paper reading + presentation 15%</a:t>
            </a:r>
          </a:p>
          <a:p>
            <a:pPr marL="342900" indent="-342900">
              <a:lnSpc>
                <a:spcPct val="150000"/>
              </a:lnSpc>
              <a:buFont typeface="Courier New" pitchFamily="49" charset="0"/>
              <a:buChar char="o"/>
            </a:pPr>
            <a:r>
              <a:rPr lang="en-US" dirty="0" smtClean="0"/>
              <a:t>Midterm exam 25%</a:t>
            </a:r>
          </a:p>
          <a:p>
            <a:pPr marL="342900" indent="-342900">
              <a:lnSpc>
                <a:spcPct val="150000"/>
              </a:lnSpc>
              <a:buFont typeface="Courier New" pitchFamily="49" charset="0"/>
              <a:buChar char="o"/>
            </a:pPr>
            <a:r>
              <a:rPr lang="en-US" dirty="0" smtClean="0"/>
              <a:t>Final report 30%</a:t>
            </a:r>
          </a:p>
        </p:txBody>
      </p:sp>
      <p:sp>
        <p:nvSpPr>
          <p:cNvPr id="6" name="TextBox 5"/>
          <p:cNvSpPr txBox="1"/>
          <p:nvPr/>
        </p:nvSpPr>
        <p:spPr>
          <a:xfrm>
            <a:off x="381000" y="3581400"/>
            <a:ext cx="8610600" cy="1685846"/>
          </a:xfrm>
          <a:prstGeom prst="rect">
            <a:avLst/>
          </a:prstGeom>
          <a:noFill/>
        </p:spPr>
        <p:txBody>
          <a:bodyPr wrap="square" rtlCol="0">
            <a:spAutoFit/>
          </a:bodyPr>
          <a:lstStyle/>
          <a:p>
            <a:pPr marL="342900" indent="-342900">
              <a:lnSpc>
                <a:spcPct val="150000"/>
              </a:lnSpc>
              <a:buFont typeface="Courier New" pitchFamily="49" charset="0"/>
              <a:buChar char="o"/>
            </a:pPr>
            <a:r>
              <a:rPr lang="en-US" dirty="0" smtClean="0"/>
              <a:t>No late submission</a:t>
            </a:r>
          </a:p>
          <a:p>
            <a:pPr marL="342900" indent="-342900">
              <a:lnSpc>
                <a:spcPct val="150000"/>
              </a:lnSpc>
              <a:buFont typeface="Courier New" pitchFamily="49" charset="0"/>
              <a:buChar char="o"/>
            </a:pPr>
            <a:r>
              <a:rPr lang="en-US" dirty="0" smtClean="0"/>
              <a:t>Notify the instructor in advance via email / phone regarding any emergency cases</a:t>
            </a:r>
          </a:p>
        </p:txBody>
      </p:sp>
    </p:spTree>
    <p:extLst>
      <p:ext uri="{BB962C8B-B14F-4D97-AF65-F5344CB8AC3E}">
        <p14:creationId xmlns:p14="http://schemas.microsoft.com/office/powerpoint/2010/main" val="2616106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Assignments</a:t>
            </a:r>
          </a:p>
        </p:txBody>
      </p:sp>
      <p:sp>
        <p:nvSpPr>
          <p:cNvPr id="5" name="TextBox 4"/>
          <p:cNvSpPr txBox="1"/>
          <p:nvPr/>
        </p:nvSpPr>
        <p:spPr>
          <a:xfrm>
            <a:off x="304800" y="990600"/>
            <a:ext cx="8610600" cy="1200329"/>
          </a:xfrm>
          <a:prstGeom prst="rect">
            <a:avLst/>
          </a:prstGeom>
          <a:noFill/>
        </p:spPr>
        <p:txBody>
          <a:bodyPr wrap="square" rtlCol="0">
            <a:spAutoFit/>
          </a:bodyPr>
          <a:lstStyle/>
          <a:p>
            <a:pPr marL="342900" indent="-342900">
              <a:buFont typeface="Courier New" pitchFamily="49" charset="0"/>
              <a:buChar char="o"/>
            </a:pPr>
            <a:r>
              <a:rPr lang="en-US" dirty="0" smtClean="0"/>
              <a:t>Problem questions</a:t>
            </a:r>
          </a:p>
          <a:p>
            <a:pPr marL="342900" indent="-342900">
              <a:buFont typeface="Courier New" pitchFamily="49" charset="0"/>
              <a:buChar char="o"/>
            </a:pPr>
            <a:r>
              <a:rPr lang="en-US" dirty="0" smtClean="0"/>
              <a:t>Short essay writing </a:t>
            </a:r>
          </a:p>
          <a:p>
            <a:pPr marL="342900" indent="-342900">
              <a:buFont typeface="Courier New" pitchFamily="49" charset="0"/>
              <a:buChar char="o"/>
            </a:pPr>
            <a:r>
              <a:rPr lang="en-US" dirty="0" smtClean="0"/>
              <a:t>Basic programming </a:t>
            </a:r>
          </a:p>
        </p:txBody>
      </p:sp>
      <p:sp>
        <p:nvSpPr>
          <p:cNvPr id="6" name="Title 1"/>
          <p:cNvSpPr txBox="1">
            <a:spLocks/>
          </p:cNvSpPr>
          <p:nvPr/>
        </p:nvSpPr>
        <p:spPr bwMode="auto">
          <a:xfrm>
            <a:off x="304800" y="2607468"/>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3600" dirty="0" smtClean="0">
                <a:solidFill>
                  <a:srgbClr val="247A5B"/>
                </a:solidFill>
                <a:latin typeface="Arial Black" charset="0"/>
              </a:rPr>
              <a:t>Paper reading / Presentation</a:t>
            </a:r>
          </a:p>
        </p:txBody>
      </p:sp>
      <p:sp>
        <p:nvSpPr>
          <p:cNvPr id="8" name="TextBox 7"/>
          <p:cNvSpPr txBox="1"/>
          <p:nvPr/>
        </p:nvSpPr>
        <p:spPr>
          <a:xfrm>
            <a:off x="313997" y="3429000"/>
            <a:ext cx="8610600" cy="3046988"/>
          </a:xfrm>
          <a:prstGeom prst="rect">
            <a:avLst/>
          </a:prstGeom>
          <a:noFill/>
        </p:spPr>
        <p:txBody>
          <a:bodyPr wrap="square" rtlCol="0">
            <a:spAutoFit/>
          </a:bodyPr>
          <a:lstStyle/>
          <a:p>
            <a:pPr marL="342900" indent="-342900">
              <a:buFont typeface="Courier New" pitchFamily="49" charset="0"/>
              <a:buChar char="o"/>
            </a:pPr>
            <a:r>
              <a:rPr lang="en-US" dirty="0" smtClean="0"/>
              <a:t>Review 3 </a:t>
            </a:r>
            <a:r>
              <a:rPr lang="en-US" dirty="0" smtClean="0"/>
              <a:t>papers </a:t>
            </a:r>
            <a:endParaRPr lang="en-US" dirty="0" smtClean="0"/>
          </a:p>
          <a:p>
            <a:pPr marL="342900" indent="-342900">
              <a:buFont typeface="Courier New" pitchFamily="49" charset="0"/>
              <a:buChar char="o"/>
            </a:pPr>
            <a:r>
              <a:rPr lang="en-US" dirty="0" smtClean="0"/>
              <a:t>10 min presentation in class</a:t>
            </a:r>
          </a:p>
          <a:p>
            <a:pPr marL="342900" indent="-342900">
              <a:buFont typeface="Courier New" pitchFamily="49" charset="0"/>
              <a:buChar char="o"/>
            </a:pPr>
            <a:r>
              <a:rPr lang="en-US" dirty="0" smtClean="0"/>
              <a:t> Brief </a:t>
            </a:r>
            <a:r>
              <a:rPr lang="en-US" dirty="0" smtClean="0"/>
              <a:t>essay  (2~3 pages)</a:t>
            </a:r>
            <a:endParaRPr lang="en-US" dirty="0" smtClean="0"/>
          </a:p>
          <a:p>
            <a:pPr marL="800100" lvl="1" indent="-342900">
              <a:buFont typeface="Courier New" pitchFamily="49" charset="0"/>
              <a:buChar char="o"/>
            </a:pPr>
            <a:r>
              <a:rPr lang="en-US" dirty="0" smtClean="0"/>
              <a:t>Introduction (motivation + contribution)</a:t>
            </a:r>
          </a:p>
          <a:p>
            <a:pPr marL="800100" lvl="1" indent="-342900">
              <a:buFont typeface="Courier New" pitchFamily="49" charset="0"/>
              <a:buChar char="o"/>
            </a:pPr>
            <a:r>
              <a:rPr lang="en-US" dirty="0" smtClean="0"/>
              <a:t>Problem definition / Literatures</a:t>
            </a:r>
          </a:p>
          <a:p>
            <a:pPr marL="800100" lvl="1" indent="-342900">
              <a:buFont typeface="Courier New" pitchFamily="49" charset="0"/>
              <a:buChar char="o"/>
            </a:pPr>
            <a:r>
              <a:rPr lang="en-US" dirty="0" smtClean="0"/>
              <a:t>Methods </a:t>
            </a:r>
          </a:p>
          <a:p>
            <a:pPr marL="800100" lvl="1" indent="-342900">
              <a:buFont typeface="Courier New" pitchFamily="49" charset="0"/>
              <a:buChar char="o"/>
            </a:pPr>
            <a:r>
              <a:rPr lang="en-US" dirty="0" smtClean="0"/>
              <a:t>Significance </a:t>
            </a:r>
          </a:p>
          <a:p>
            <a:pPr marL="800100" lvl="1" indent="-342900">
              <a:buFont typeface="Courier New" pitchFamily="49" charset="0"/>
              <a:buChar char="o"/>
            </a:pPr>
            <a:r>
              <a:rPr lang="en-US" dirty="0" smtClean="0"/>
              <a:t>Your comments (idea?)</a:t>
            </a:r>
          </a:p>
        </p:txBody>
      </p:sp>
    </p:spTree>
    <p:extLst>
      <p:ext uri="{BB962C8B-B14F-4D97-AF65-F5344CB8AC3E}">
        <p14:creationId xmlns:p14="http://schemas.microsoft.com/office/powerpoint/2010/main" val="1871485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800" y="127000"/>
            <a:ext cx="8686800" cy="728663"/>
          </a:xfrm>
        </p:spPr>
        <p:txBody>
          <a:bodyPr anchor="t"/>
          <a:lstStyle/>
          <a:p>
            <a:pPr algn="l" eaLnBrk="1" hangingPunct="1"/>
            <a:r>
              <a:rPr lang="en-US" sz="3200" dirty="0">
                <a:solidFill>
                  <a:srgbClr val="247A5B"/>
                </a:solidFill>
                <a:latin typeface="Arial Black" charset="0"/>
              </a:rPr>
              <a:t>Paper reading / Presentation</a:t>
            </a:r>
          </a:p>
        </p:txBody>
      </p:sp>
      <p:sp>
        <p:nvSpPr>
          <p:cNvPr id="6" name="TextBox 5"/>
          <p:cNvSpPr txBox="1"/>
          <p:nvPr/>
        </p:nvSpPr>
        <p:spPr>
          <a:xfrm>
            <a:off x="228600" y="914400"/>
            <a:ext cx="8534400" cy="2118529"/>
          </a:xfrm>
          <a:prstGeom prst="rect">
            <a:avLst/>
          </a:prstGeom>
          <a:noFill/>
        </p:spPr>
        <p:txBody>
          <a:bodyPr wrap="square" rtlCol="0">
            <a:spAutoFit/>
          </a:bodyPr>
          <a:lstStyle/>
          <a:p>
            <a:pPr>
              <a:lnSpc>
                <a:spcPct val="150000"/>
              </a:lnSpc>
            </a:pPr>
            <a:r>
              <a:rPr lang="en-US" sz="1800" dirty="0" smtClean="0"/>
              <a:t>Selection</a:t>
            </a:r>
          </a:p>
          <a:p>
            <a:pPr marL="342900" indent="-342900">
              <a:lnSpc>
                <a:spcPct val="150000"/>
              </a:lnSpc>
              <a:buFont typeface="Arial" pitchFamily="34" charset="0"/>
              <a:buChar char="•"/>
            </a:pPr>
            <a:r>
              <a:rPr lang="en-US" sz="1800" dirty="0" smtClean="0"/>
              <a:t>From high impact journals, e.g., INFORMS, IEEE, Health Management Science, IIE transaction on Healthcare System Eng.</a:t>
            </a:r>
          </a:p>
          <a:p>
            <a:pPr marL="342900" indent="-342900">
              <a:lnSpc>
                <a:spcPct val="150000"/>
              </a:lnSpc>
              <a:buFont typeface="Arial" pitchFamily="34" charset="0"/>
              <a:buChar char="•"/>
            </a:pPr>
            <a:r>
              <a:rPr lang="en-US" sz="1800" dirty="0" smtClean="0"/>
              <a:t>Try to avoid conference papers (But, low acceptance rate case will be ok)</a:t>
            </a:r>
          </a:p>
          <a:p>
            <a:pPr marL="342900" indent="-342900">
              <a:lnSpc>
                <a:spcPct val="150000"/>
              </a:lnSpc>
              <a:buFont typeface="Arial" pitchFamily="34" charset="0"/>
              <a:buChar char="•"/>
            </a:pPr>
            <a:r>
              <a:rPr lang="en-US" sz="1800" dirty="0" smtClean="0"/>
              <a:t>Please provide a journal two days before</a:t>
            </a:r>
          </a:p>
        </p:txBody>
      </p:sp>
      <p:sp>
        <p:nvSpPr>
          <p:cNvPr id="8" name="TextBox 7"/>
          <p:cNvSpPr txBox="1"/>
          <p:nvPr/>
        </p:nvSpPr>
        <p:spPr>
          <a:xfrm>
            <a:off x="228600" y="3077478"/>
            <a:ext cx="8534400" cy="3780522"/>
          </a:xfrm>
          <a:prstGeom prst="rect">
            <a:avLst/>
          </a:prstGeom>
          <a:noFill/>
        </p:spPr>
        <p:txBody>
          <a:bodyPr wrap="square" rtlCol="0">
            <a:spAutoFit/>
          </a:bodyPr>
          <a:lstStyle/>
          <a:p>
            <a:pPr>
              <a:lnSpc>
                <a:spcPct val="150000"/>
              </a:lnSpc>
            </a:pPr>
            <a:r>
              <a:rPr lang="en-US" sz="1800" dirty="0" smtClean="0"/>
              <a:t>Submission</a:t>
            </a:r>
          </a:p>
          <a:p>
            <a:pPr marL="342900" indent="-342900">
              <a:lnSpc>
                <a:spcPct val="150000"/>
              </a:lnSpc>
              <a:buFont typeface="Arial" pitchFamily="34" charset="0"/>
              <a:buChar char="•"/>
            </a:pPr>
            <a:r>
              <a:rPr lang="en-US" sz="1800" dirty="0"/>
              <a:t>Presentation </a:t>
            </a:r>
            <a:r>
              <a:rPr lang="en-US" sz="1800" dirty="0" smtClean="0"/>
              <a:t>slide must be submit by 12pm at the day when you present</a:t>
            </a:r>
          </a:p>
          <a:p>
            <a:pPr marL="342900" indent="-342900">
              <a:lnSpc>
                <a:spcPct val="150000"/>
              </a:lnSpc>
              <a:buFont typeface="Arial" pitchFamily="34" charset="0"/>
              <a:buChar char="•"/>
            </a:pPr>
            <a:r>
              <a:rPr lang="en-US" sz="1800" dirty="0" smtClean="0"/>
              <a:t>Submit essay when you present</a:t>
            </a:r>
          </a:p>
          <a:p>
            <a:pPr marL="342900" indent="-342900">
              <a:lnSpc>
                <a:spcPct val="150000"/>
              </a:lnSpc>
              <a:buFont typeface="Arial" pitchFamily="34" charset="0"/>
              <a:buChar char="•"/>
            </a:pPr>
            <a:r>
              <a:rPr lang="en-US" sz="1800" dirty="0" err="1" smtClean="0"/>
              <a:t>Enginet</a:t>
            </a:r>
            <a:r>
              <a:rPr lang="en-US" sz="1800" dirty="0" smtClean="0"/>
              <a:t> students may have a separate deadline</a:t>
            </a:r>
          </a:p>
          <a:p>
            <a:pPr marL="342900" indent="-342900">
              <a:lnSpc>
                <a:spcPct val="150000"/>
              </a:lnSpc>
              <a:buFont typeface="Arial" pitchFamily="34" charset="0"/>
              <a:buChar char="•"/>
            </a:pPr>
            <a:r>
              <a:rPr lang="en-US" sz="1800" dirty="0" smtClean="0"/>
              <a:t>Collection efficiency, please set names of your files as follows</a:t>
            </a:r>
          </a:p>
          <a:p>
            <a:pPr marL="800100" lvl="1" indent="-342900">
              <a:lnSpc>
                <a:spcPct val="150000"/>
              </a:lnSpc>
              <a:buFont typeface="Arial" pitchFamily="34" charset="0"/>
              <a:buChar char="•"/>
            </a:pPr>
            <a:r>
              <a:rPr lang="en-US" sz="1800" dirty="0" smtClean="0"/>
              <a:t>Paper file is named with paper title ex) An </a:t>
            </a:r>
            <a:r>
              <a:rPr lang="en-US" sz="1800" dirty="0"/>
              <a:t>Interpretable Stroke Prediction Model using Rules and Bayesian </a:t>
            </a:r>
            <a:r>
              <a:rPr lang="en-US" sz="1800" dirty="0" smtClean="0"/>
              <a:t>Analysis</a:t>
            </a:r>
          </a:p>
          <a:p>
            <a:pPr marL="800100" lvl="1" indent="-342900">
              <a:lnSpc>
                <a:spcPct val="150000"/>
              </a:lnSpc>
              <a:buFont typeface="Arial" pitchFamily="34" charset="0"/>
              <a:buChar char="•"/>
            </a:pPr>
            <a:r>
              <a:rPr lang="en-US" sz="1800" dirty="0" smtClean="0"/>
              <a:t>Essay should be “</a:t>
            </a:r>
            <a:r>
              <a:rPr lang="en-US" sz="1800" dirty="0" err="1" smtClean="0"/>
              <a:t>daehan</a:t>
            </a:r>
            <a:r>
              <a:rPr lang="en-US" sz="1800" dirty="0" smtClean="0"/>
              <a:t> won_paper_summary_01”</a:t>
            </a:r>
          </a:p>
          <a:p>
            <a:pPr marL="800100" lvl="1" indent="-342900">
              <a:lnSpc>
                <a:spcPct val="150000"/>
              </a:lnSpc>
              <a:buFont typeface="Arial" pitchFamily="34" charset="0"/>
              <a:buChar char="•"/>
            </a:pPr>
            <a:r>
              <a:rPr lang="en-US" sz="1800" dirty="0" smtClean="0"/>
              <a:t>Slide should be “</a:t>
            </a:r>
            <a:r>
              <a:rPr lang="en-US" sz="1800" dirty="0" err="1" smtClean="0"/>
              <a:t>daehan</a:t>
            </a:r>
            <a:r>
              <a:rPr lang="en-US" sz="1800" dirty="0" smtClean="0"/>
              <a:t> won_presentation_01”</a:t>
            </a:r>
          </a:p>
        </p:txBody>
      </p:sp>
    </p:spTree>
    <p:extLst>
      <p:ext uri="{BB962C8B-B14F-4D97-AF65-F5344CB8AC3E}">
        <p14:creationId xmlns:p14="http://schemas.microsoft.com/office/powerpoint/2010/main" val="2402087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Referred Journals</a:t>
            </a:r>
          </a:p>
        </p:txBody>
      </p:sp>
      <p:sp>
        <p:nvSpPr>
          <p:cNvPr id="5" name="TextBox 4"/>
          <p:cNvSpPr txBox="1"/>
          <p:nvPr/>
        </p:nvSpPr>
        <p:spPr>
          <a:xfrm>
            <a:off x="228600" y="990600"/>
            <a:ext cx="8765541" cy="5632311"/>
          </a:xfrm>
          <a:prstGeom prst="rect">
            <a:avLst/>
          </a:prstGeom>
          <a:noFill/>
        </p:spPr>
        <p:txBody>
          <a:bodyPr wrap="none" rtlCol="0">
            <a:spAutoFit/>
          </a:bodyPr>
          <a:lstStyle/>
          <a:p>
            <a:pPr marL="342900" indent="-342900">
              <a:lnSpc>
                <a:spcPct val="150000"/>
              </a:lnSpc>
              <a:buFont typeface="Courier New" pitchFamily="49" charset="0"/>
              <a:buChar char="o"/>
            </a:pPr>
            <a:r>
              <a:rPr lang="en-US" dirty="0" smtClean="0"/>
              <a:t>Healthcare Management Science</a:t>
            </a:r>
          </a:p>
          <a:p>
            <a:pPr marL="342900" indent="-342900">
              <a:lnSpc>
                <a:spcPct val="150000"/>
              </a:lnSpc>
              <a:buFont typeface="Courier New" pitchFamily="49" charset="0"/>
              <a:buChar char="o"/>
            </a:pPr>
            <a:r>
              <a:rPr lang="en-US" dirty="0" smtClean="0"/>
              <a:t>Operations Research for Healthcare</a:t>
            </a:r>
          </a:p>
          <a:p>
            <a:pPr marL="342900" indent="-342900">
              <a:lnSpc>
                <a:spcPct val="150000"/>
              </a:lnSpc>
              <a:buFont typeface="Courier New" pitchFamily="49" charset="0"/>
              <a:buChar char="o"/>
            </a:pPr>
            <a:r>
              <a:rPr lang="en-US" dirty="0" smtClean="0"/>
              <a:t>IIE transactions on Healthcare Systems Engineering</a:t>
            </a:r>
          </a:p>
          <a:p>
            <a:pPr marL="342900" indent="-342900">
              <a:lnSpc>
                <a:spcPct val="150000"/>
              </a:lnSpc>
              <a:buFont typeface="Courier New" pitchFamily="49" charset="0"/>
              <a:buChar char="o"/>
            </a:pPr>
            <a:r>
              <a:rPr lang="en-US" dirty="0" smtClean="0"/>
              <a:t>Computer and Operations Research</a:t>
            </a:r>
          </a:p>
          <a:p>
            <a:pPr marL="342900" indent="-342900">
              <a:lnSpc>
                <a:spcPct val="150000"/>
              </a:lnSpc>
              <a:buFont typeface="Courier New" pitchFamily="49" charset="0"/>
              <a:buChar char="o"/>
            </a:pPr>
            <a:r>
              <a:rPr lang="en-US" dirty="0" smtClean="0"/>
              <a:t>Expert Systems with Applications</a:t>
            </a:r>
          </a:p>
          <a:p>
            <a:pPr marL="342900" indent="-342900">
              <a:lnSpc>
                <a:spcPct val="150000"/>
              </a:lnSpc>
              <a:buFont typeface="Courier New" pitchFamily="49" charset="0"/>
              <a:buChar char="o"/>
            </a:pPr>
            <a:r>
              <a:rPr lang="en-US" dirty="0" smtClean="0"/>
              <a:t>IEEE journals (ex. IEEE Biomedical and Health informatics)</a:t>
            </a:r>
          </a:p>
          <a:p>
            <a:pPr marL="342900" indent="-342900">
              <a:lnSpc>
                <a:spcPct val="150000"/>
              </a:lnSpc>
              <a:buFont typeface="Courier New" pitchFamily="49" charset="0"/>
              <a:buChar char="o"/>
            </a:pPr>
            <a:r>
              <a:rPr lang="en-US" dirty="0" smtClean="0"/>
              <a:t>BMC journals (ex. Medical Informatics and Decision Making)</a:t>
            </a:r>
          </a:p>
          <a:p>
            <a:pPr marL="342900" indent="-342900">
              <a:lnSpc>
                <a:spcPct val="150000"/>
              </a:lnSpc>
              <a:buFont typeface="Courier New" pitchFamily="49" charset="0"/>
              <a:buChar char="o"/>
            </a:pPr>
            <a:r>
              <a:rPr lang="en-US" dirty="0" smtClean="0"/>
              <a:t>INFORMS </a:t>
            </a:r>
            <a:r>
              <a:rPr lang="en-US" dirty="0" smtClean="0"/>
              <a:t>journals</a:t>
            </a:r>
          </a:p>
          <a:p>
            <a:pPr marL="342900" indent="-342900">
              <a:lnSpc>
                <a:spcPct val="150000"/>
              </a:lnSpc>
              <a:buFont typeface="Courier New" pitchFamily="49" charset="0"/>
              <a:buChar char="o"/>
            </a:pPr>
            <a:r>
              <a:rPr lang="en-US" dirty="0" err="1" smtClean="0"/>
              <a:t>Plos</a:t>
            </a:r>
            <a:r>
              <a:rPr lang="en-US" dirty="0" err="1" smtClean="0"/>
              <a:t>One</a:t>
            </a:r>
            <a:endParaRPr lang="en-US" dirty="0" smtClean="0"/>
          </a:p>
          <a:p>
            <a:pPr marL="342900" indent="-342900">
              <a:lnSpc>
                <a:spcPct val="150000"/>
              </a:lnSpc>
              <a:buFont typeface="Courier New" pitchFamily="49" charset="0"/>
              <a:buChar char="o"/>
            </a:pPr>
            <a:r>
              <a:rPr lang="en-US" dirty="0" smtClean="0"/>
              <a:t>…</a:t>
            </a:r>
            <a:endParaRPr lang="en-US" dirty="0"/>
          </a:p>
        </p:txBody>
      </p:sp>
    </p:spTree>
    <p:extLst>
      <p:ext uri="{BB962C8B-B14F-4D97-AF65-F5344CB8AC3E}">
        <p14:creationId xmlns:p14="http://schemas.microsoft.com/office/powerpoint/2010/main" val="3997454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127000"/>
            <a:ext cx="8686800" cy="728663"/>
          </a:xfrm>
        </p:spPr>
        <p:txBody>
          <a:bodyPr anchor="t"/>
          <a:lstStyle/>
          <a:p>
            <a:pPr algn="l" eaLnBrk="1" hangingPunct="1"/>
            <a:r>
              <a:rPr lang="en-US" sz="3600" dirty="0" smtClean="0">
                <a:solidFill>
                  <a:srgbClr val="247A5B"/>
                </a:solidFill>
                <a:latin typeface="Arial Black" charset="0"/>
              </a:rPr>
              <a:t>Midterm Exam</a:t>
            </a:r>
          </a:p>
        </p:txBody>
      </p:sp>
      <p:sp>
        <p:nvSpPr>
          <p:cNvPr id="5" name="TextBox 4"/>
          <p:cNvSpPr txBox="1"/>
          <p:nvPr/>
        </p:nvSpPr>
        <p:spPr>
          <a:xfrm>
            <a:off x="381000" y="914400"/>
            <a:ext cx="3457550" cy="1685846"/>
          </a:xfrm>
          <a:prstGeom prst="rect">
            <a:avLst/>
          </a:prstGeom>
          <a:noFill/>
        </p:spPr>
        <p:txBody>
          <a:bodyPr wrap="none" rtlCol="0">
            <a:spAutoFit/>
          </a:bodyPr>
          <a:lstStyle/>
          <a:p>
            <a:pPr marL="342900" indent="-342900">
              <a:lnSpc>
                <a:spcPct val="150000"/>
              </a:lnSpc>
              <a:buFont typeface="Courier New" pitchFamily="49" charset="0"/>
              <a:buChar char="o"/>
            </a:pPr>
            <a:r>
              <a:rPr lang="en-US" dirty="0" smtClean="0"/>
              <a:t>Topics taught in class</a:t>
            </a:r>
          </a:p>
          <a:p>
            <a:pPr marL="342900" indent="-342900">
              <a:lnSpc>
                <a:spcPct val="150000"/>
              </a:lnSpc>
              <a:buFont typeface="Courier New" pitchFamily="49" charset="0"/>
              <a:buChar char="o"/>
            </a:pPr>
            <a:r>
              <a:rPr lang="en-US" dirty="0" smtClean="0"/>
              <a:t>Closed book &amp; notes</a:t>
            </a:r>
          </a:p>
          <a:p>
            <a:pPr marL="342900" indent="-342900">
              <a:lnSpc>
                <a:spcPct val="150000"/>
              </a:lnSpc>
              <a:buFont typeface="Courier New" pitchFamily="49" charset="0"/>
              <a:buChar char="o"/>
            </a:pPr>
            <a:r>
              <a:rPr lang="en-US" dirty="0" smtClean="0"/>
              <a:t>3 hours</a:t>
            </a:r>
            <a:endParaRPr lang="en-US" dirty="0"/>
          </a:p>
        </p:txBody>
      </p:sp>
      <p:sp>
        <p:nvSpPr>
          <p:cNvPr id="6" name="Title 1"/>
          <p:cNvSpPr txBox="1">
            <a:spLocks/>
          </p:cNvSpPr>
          <p:nvPr/>
        </p:nvSpPr>
        <p:spPr bwMode="auto">
          <a:xfrm>
            <a:off x="317938" y="2743200"/>
            <a:ext cx="86868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ヒラギノ角ゴ Pro W3" charset="-128"/>
                <a:cs typeface="+mj-cs"/>
              </a:defRPr>
            </a:lvl1pPr>
            <a:lvl2pPr algn="ctr" rtl="0" eaLnBrk="0" fontAlgn="base" hangingPunct="0">
              <a:spcBef>
                <a:spcPct val="0"/>
              </a:spcBef>
              <a:spcAft>
                <a:spcPct val="0"/>
              </a:spcAft>
              <a:defRPr sz="4400">
                <a:solidFill>
                  <a:schemeClr val="tx2"/>
                </a:solidFill>
                <a:latin typeface="Arial" charset="0"/>
                <a:ea typeface="ヒラギノ角ゴ Pro W3" charset="-128"/>
              </a:defRPr>
            </a:lvl2pPr>
            <a:lvl3pPr algn="ctr" rtl="0" eaLnBrk="0" fontAlgn="base" hangingPunct="0">
              <a:spcBef>
                <a:spcPct val="0"/>
              </a:spcBef>
              <a:spcAft>
                <a:spcPct val="0"/>
              </a:spcAft>
              <a:defRPr sz="4400">
                <a:solidFill>
                  <a:schemeClr val="tx2"/>
                </a:solidFill>
                <a:latin typeface="Arial" charset="0"/>
                <a:ea typeface="ヒラギノ角ゴ Pro W3" charset="-128"/>
              </a:defRPr>
            </a:lvl3pPr>
            <a:lvl4pPr algn="ctr" rtl="0" eaLnBrk="0" fontAlgn="base" hangingPunct="0">
              <a:spcBef>
                <a:spcPct val="0"/>
              </a:spcBef>
              <a:spcAft>
                <a:spcPct val="0"/>
              </a:spcAft>
              <a:defRPr sz="4400">
                <a:solidFill>
                  <a:schemeClr val="tx2"/>
                </a:solidFill>
                <a:latin typeface="Arial" charset="0"/>
                <a:ea typeface="ヒラギノ角ゴ Pro W3" charset="-128"/>
              </a:defRPr>
            </a:lvl4pPr>
            <a:lvl5pPr algn="ctr" rtl="0" eaLnBrk="0" fontAlgn="base" hangingPunct="0">
              <a:spcBef>
                <a:spcPct val="0"/>
              </a:spcBef>
              <a:spcAft>
                <a:spcPct val="0"/>
              </a:spcAft>
              <a:defRPr sz="4400">
                <a:solidFill>
                  <a:schemeClr val="tx2"/>
                </a:solidFill>
                <a:latin typeface="Arial" charset="0"/>
                <a:ea typeface="ヒラギノ角ゴ Pro W3"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r>
              <a:rPr lang="en-US" sz="3600" dirty="0" smtClean="0">
                <a:solidFill>
                  <a:srgbClr val="247A5B"/>
                </a:solidFill>
                <a:latin typeface="Arial Black" charset="0"/>
              </a:rPr>
              <a:t>Final Project</a:t>
            </a:r>
          </a:p>
        </p:txBody>
      </p:sp>
      <p:sp>
        <p:nvSpPr>
          <p:cNvPr id="7" name="TextBox 6"/>
          <p:cNvSpPr txBox="1"/>
          <p:nvPr/>
        </p:nvSpPr>
        <p:spPr>
          <a:xfrm>
            <a:off x="396766" y="3471863"/>
            <a:ext cx="8290034" cy="2862322"/>
          </a:xfrm>
          <a:prstGeom prst="rect">
            <a:avLst/>
          </a:prstGeom>
          <a:noFill/>
        </p:spPr>
        <p:txBody>
          <a:bodyPr wrap="square" rtlCol="0">
            <a:spAutoFit/>
          </a:bodyPr>
          <a:lstStyle/>
          <a:p>
            <a:pPr marL="342900" indent="-342900">
              <a:lnSpc>
                <a:spcPct val="150000"/>
              </a:lnSpc>
              <a:buFont typeface="Courier New" pitchFamily="49" charset="0"/>
              <a:buChar char="o"/>
            </a:pPr>
            <a:r>
              <a:rPr lang="en-US" b="1" dirty="0" smtClean="0"/>
              <a:t>Important</a:t>
            </a:r>
            <a:r>
              <a:rPr lang="en-US" dirty="0"/>
              <a:t>.</a:t>
            </a:r>
            <a:r>
              <a:rPr lang="en-US" dirty="0" smtClean="0"/>
              <a:t> </a:t>
            </a:r>
            <a:r>
              <a:rPr lang="en-US" dirty="0" smtClean="0"/>
              <a:t>What you have done → completion of final project</a:t>
            </a:r>
          </a:p>
          <a:p>
            <a:pPr marL="342900" indent="-342900">
              <a:lnSpc>
                <a:spcPct val="150000"/>
              </a:lnSpc>
              <a:buFont typeface="Courier New" pitchFamily="49" charset="0"/>
              <a:buChar char="o"/>
            </a:pPr>
            <a:r>
              <a:rPr lang="en-US" dirty="0" smtClean="0"/>
              <a:t>Report</a:t>
            </a:r>
          </a:p>
          <a:p>
            <a:pPr marL="800100" lvl="1" indent="-342900">
              <a:lnSpc>
                <a:spcPct val="150000"/>
              </a:lnSpc>
              <a:buFont typeface="Arial" pitchFamily="34" charset="0"/>
              <a:buChar char="•"/>
            </a:pPr>
            <a:r>
              <a:rPr lang="en-US" dirty="0" smtClean="0"/>
              <a:t>ISERC conference paper version (10 pages / Latex)</a:t>
            </a:r>
          </a:p>
          <a:p>
            <a:pPr marL="342900" indent="-342900">
              <a:lnSpc>
                <a:spcPct val="150000"/>
              </a:lnSpc>
              <a:buFont typeface="Courier New" pitchFamily="49" charset="0"/>
              <a:buChar char="o"/>
            </a:pPr>
            <a:r>
              <a:rPr lang="en-US" dirty="0" smtClean="0"/>
              <a:t>15 min oral presentation </a:t>
            </a:r>
          </a:p>
        </p:txBody>
      </p:sp>
    </p:spTree>
    <p:extLst>
      <p:ext uri="{BB962C8B-B14F-4D97-AF65-F5344CB8AC3E}">
        <p14:creationId xmlns:p14="http://schemas.microsoft.com/office/powerpoint/2010/main" val="391943191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6448</TotalTime>
  <Words>1045</Words>
  <Application>Microsoft Office PowerPoint</Application>
  <PresentationFormat>화면 슬라이드 쇼(4:3)</PresentationFormat>
  <Paragraphs>161</Paragraphs>
  <Slides>29</Slides>
  <Notes>0</Notes>
  <HiddenSlides>0</HiddenSlides>
  <MMClips>0</MMClips>
  <ScaleCrop>false</ScaleCrop>
  <HeadingPairs>
    <vt:vector size="4" baseType="variant">
      <vt:variant>
        <vt:lpstr>테마</vt:lpstr>
      </vt:variant>
      <vt:variant>
        <vt:i4>1</vt:i4>
      </vt:variant>
      <vt:variant>
        <vt:lpstr>슬라이드 제목</vt:lpstr>
      </vt:variant>
      <vt:variant>
        <vt:i4>29</vt:i4>
      </vt:variant>
    </vt:vector>
  </HeadingPairs>
  <TitlesOfParts>
    <vt:vector size="30" baseType="lpstr">
      <vt:lpstr>Default Design</vt:lpstr>
      <vt:lpstr>PowerPoint 프레젠테이션</vt:lpstr>
      <vt:lpstr>Course Info.</vt:lpstr>
      <vt:lpstr>Instructor</vt:lpstr>
      <vt:lpstr>Course Info.</vt:lpstr>
      <vt:lpstr>Grade</vt:lpstr>
      <vt:lpstr>Assignments</vt:lpstr>
      <vt:lpstr>Paper reading / Presentation</vt:lpstr>
      <vt:lpstr>Referred Journals</vt:lpstr>
      <vt:lpstr>Midterm Exam</vt:lpstr>
      <vt:lpstr>Examples</vt:lpstr>
      <vt:lpstr>PowerPoint 프레젠테이션</vt:lpstr>
      <vt:lpstr>Policy</vt:lpstr>
      <vt:lpstr>PowerPoint 프레젠테이션</vt:lpstr>
      <vt:lpstr>Introduction</vt:lpstr>
      <vt:lpstr>Introduction</vt:lpstr>
      <vt:lpstr>Aims for Improvement of System</vt:lpstr>
      <vt:lpstr>Healthcare Business</vt:lpstr>
      <vt:lpstr>Healthcare Analytics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Reitman Corp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Liberal Arts History to today and the future “What liberal arts college has blossomed into one of the world’s best public universities?  In just 60 years, Binghamton has grown into a major academic and research institution.  Our 15,000 students benefit everyday from trailblazing faculty, state-of-the-art facilities, and the unique intellectual and research opportunities available only at large universities.  While Binghamton owes much to its roots as a liberal arts institution, we continue to grow and add depth to our offerings through professional schools in Business, Engineering, Nursing, and Education.  We prepare our students not only for careers but for life as global citizens.</dc:title>
  <dc:creator>Martha A. Reitman MD</dc:creator>
  <cp:lastModifiedBy>Won Daehan</cp:lastModifiedBy>
  <cp:revision>271</cp:revision>
  <cp:lastPrinted>2014-01-28T18:49:08Z</cp:lastPrinted>
  <dcterms:created xsi:type="dcterms:W3CDTF">2014-01-28T18:45:18Z</dcterms:created>
  <dcterms:modified xsi:type="dcterms:W3CDTF">2016-08-29T18:16:46Z</dcterms:modified>
</cp:coreProperties>
</file>